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73" r:id="rId13"/>
    <p:sldId id="268" r:id="rId14"/>
    <p:sldId id="269" r:id="rId15"/>
    <p:sldId id="270" r:id="rId16"/>
    <p:sldId id="271" r:id="rId17"/>
  </p:sldIdLst>
  <p:sldSz cx="9144000" cy="6858000" type="screen4x3"/>
  <p:notesSz cx="6834188" cy="9979025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2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4BF48-F0B2-425F-8D69-D3A454AFB61C}" type="datetimeFigureOut">
              <a:rPr lang="hr-HR" smtClean="0"/>
              <a:t>11.11.2013.</a:t>
            </a:fld>
            <a:endParaRPr lang="hr-H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81CE-0F60-4974-9373-B28B2944ABF6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4BF48-F0B2-425F-8D69-D3A454AFB61C}" type="datetimeFigureOut">
              <a:rPr lang="hr-HR" smtClean="0"/>
              <a:t>11.11.2013.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81CE-0F60-4974-9373-B28B2944ABF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4BF48-F0B2-425F-8D69-D3A454AFB61C}" type="datetimeFigureOut">
              <a:rPr lang="hr-HR" smtClean="0"/>
              <a:t>11.11.2013.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81CE-0F60-4974-9373-B28B2944ABF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4BF48-F0B2-425F-8D69-D3A454AFB61C}" type="datetimeFigureOut">
              <a:rPr lang="hr-HR" smtClean="0"/>
              <a:t>11.11.2013.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81CE-0F60-4974-9373-B28B2944ABF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4BF48-F0B2-425F-8D69-D3A454AFB61C}" type="datetimeFigureOut">
              <a:rPr lang="hr-HR" smtClean="0"/>
              <a:t>11.11.2013.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81CE-0F60-4974-9373-B28B2944ABF6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4BF48-F0B2-425F-8D69-D3A454AFB61C}" type="datetimeFigureOut">
              <a:rPr lang="hr-HR" smtClean="0"/>
              <a:t>11.11.2013.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81CE-0F60-4974-9373-B28B2944ABF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4BF48-F0B2-425F-8D69-D3A454AFB61C}" type="datetimeFigureOut">
              <a:rPr lang="hr-HR" smtClean="0"/>
              <a:t>11.11.2013.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81CE-0F60-4974-9373-B28B2944ABF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4BF48-F0B2-425F-8D69-D3A454AFB61C}" type="datetimeFigureOut">
              <a:rPr lang="hr-HR" smtClean="0"/>
              <a:t>11.11.2013.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81CE-0F60-4974-9373-B28B2944ABF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4BF48-F0B2-425F-8D69-D3A454AFB61C}" type="datetimeFigureOut">
              <a:rPr lang="hr-HR" smtClean="0"/>
              <a:t>11.11.2013.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81CE-0F60-4974-9373-B28B2944ABF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4BF48-F0B2-425F-8D69-D3A454AFB61C}" type="datetimeFigureOut">
              <a:rPr lang="hr-HR" smtClean="0"/>
              <a:t>11.11.2013.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881CE-0F60-4974-9373-B28B2944ABF6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4BF48-F0B2-425F-8D69-D3A454AFB61C}" type="datetimeFigureOut">
              <a:rPr lang="hr-HR" smtClean="0"/>
              <a:t>11.11.2013.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81881CE-0F60-4974-9373-B28B2944ABF6}" type="slidenum">
              <a:rPr lang="hr-HR" smtClean="0"/>
              <a:t>‹#›</a:t>
            </a:fld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24BF48-F0B2-425F-8D69-D3A454AFB61C}" type="datetimeFigureOut">
              <a:rPr lang="hr-HR" smtClean="0"/>
              <a:t>11.11.2013.</a:t>
            </a:fld>
            <a:endParaRPr lang="hr-H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81881CE-0F60-4974-9373-B28B2944ABF6}" type="slidenum">
              <a:rPr lang="hr-HR" smtClean="0"/>
              <a:t>‹#›</a:t>
            </a:fld>
            <a:endParaRPr lang="hr-H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24744"/>
            <a:ext cx="7851648" cy="1584176"/>
          </a:xfrm>
        </p:spPr>
        <p:txBody>
          <a:bodyPr>
            <a:normAutofit fontScale="90000"/>
          </a:bodyPr>
          <a:lstStyle/>
          <a:p>
            <a:pPr algn="ctr"/>
            <a:r>
              <a:rPr lang="hr-HR" sz="3100"/>
              <a:t>GRAD ZAGREB</a:t>
            </a:r>
            <a:br>
              <a:rPr lang="hr-HR" sz="3100"/>
            </a:br>
            <a:r>
              <a:rPr lang="hr-HR" sz="3100"/>
              <a:t>GRADONAČELNIK</a:t>
            </a:r>
            <a:br>
              <a:rPr lang="hr-HR" sz="3100"/>
            </a:br>
            <a:r>
              <a:rPr lang="hr-HR" sz="3100"/>
              <a:t>„100 DANA</a:t>
            </a:r>
            <a:r>
              <a:rPr lang="hr-HR" sz="6000"/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576728"/>
          </a:xfrm>
        </p:spPr>
        <p:txBody>
          <a:bodyPr>
            <a:normAutofit/>
          </a:bodyPr>
          <a:lstStyle/>
          <a:p>
            <a:endParaRPr lang="hr-HR" smtClean="0"/>
          </a:p>
          <a:p>
            <a:endParaRPr lang="hr-HR"/>
          </a:p>
          <a:p>
            <a:endParaRPr lang="hr-HR" smtClean="0"/>
          </a:p>
        </p:txBody>
      </p:sp>
      <p:pic>
        <p:nvPicPr>
          <p:cNvPr id="4" name="Picture 3" descr="logo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864096" cy="93610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5" y="2708920"/>
            <a:ext cx="8029492" cy="41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307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200" b="1" smtClean="0"/>
              <a:t>Reciklaža / Renta za </a:t>
            </a:r>
            <a:r>
              <a:rPr lang="hr-HR" sz="3200" b="1" err="1" smtClean="0"/>
              <a:t>Jakuševčane</a:t>
            </a:r>
            <a:endParaRPr lang="hr-HR" sz="32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200000"/>
              </a:lnSpc>
            </a:pPr>
            <a:r>
              <a:rPr lang="en-AU" sz="1800"/>
              <a:t>U </a:t>
            </a:r>
            <a:r>
              <a:rPr lang="en-AU" sz="1800" err="1"/>
              <a:t>Rakitju</a:t>
            </a:r>
            <a:r>
              <a:rPr lang="en-AU" sz="1800"/>
              <a:t> </a:t>
            </a:r>
            <a:r>
              <a:rPr lang="en-AU" sz="1800" err="1"/>
              <a:t>smo</a:t>
            </a:r>
            <a:r>
              <a:rPr lang="en-AU" sz="1800"/>
              <a:t> </a:t>
            </a:r>
            <a:r>
              <a:rPr lang="en-AU" sz="1800" err="1"/>
              <a:t>otvorili</a:t>
            </a:r>
            <a:r>
              <a:rPr lang="en-AU" sz="1800"/>
              <a:t> </a:t>
            </a:r>
            <a:r>
              <a:rPr lang="en-AU" sz="1800" b="1" err="1"/>
              <a:t>reciklažno</a:t>
            </a:r>
            <a:r>
              <a:rPr lang="en-AU" sz="1800" b="1"/>
              <a:t> </a:t>
            </a:r>
            <a:r>
              <a:rPr lang="en-AU" sz="1800" b="1" err="1"/>
              <a:t>dvorište</a:t>
            </a:r>
            <a:r>
              <a:rPr lang="en-AU" sz="1800" b="1"/>
              <a:t> za </a:t>
            </a:r>
            <a:r>
              <a:rPr lang="en-AU" sz="1800" b="1" err="1"/>
              <a:t>asfaltni</a:t>
            </a:r>
            <a:r>
              <a:rPr lang="en-AU" sz="1800" b="1"/>
              <a:t> </a:t>
            </a:r>
            <a:r>
              <a:rPr lang="en-AU" sz="1800" b="1" err="1"/>
              <a:t>otpad</a:t>
            </a:r>
            <a:r>
              <a:rPr lang="en-AU" sz="1800"/>
              <a:t> </a:t>
            </a:r>
            <a:r>
              <a:rPr lang="en-AU" sz="1800" err="1"/>
              <a:t>te</a:t>
            </a:r>
            <a:r>
              <a:rPr lang="en-AU" sz="1800"/>
              <a:t> </a:t>
            </a:r>
            <a:r>
              <a:rPr lang="en-AU" sz="1800" err="1"/>
              <a:t>odabrali</a:t>
            </a:r>
            <a:r>
              <a:rPr lang="en-AU" sz="1800"/>
              <a:t>, </a:t>
            </a:r>
            <a:r>
              <a:rPr lang="en-AU" sz="1800" err="1"/>
              <a:t>zajedno</a:t>
            </a:r>
            <a:r>
              <a:rPr lang="en-AU" sz="1800"/>
              <a:t> s </a:t>
            </a:r>
            <a:r>
              <a:rPr lang="en-AU" sz="1800" err="1"/>
              <a:t>vjećnicima</a:t>
            </a:r>
            <a:r>
              <a:rPr lang="en-AU" sz="1800"/>
              <a:t> </a:t>
            </a:r>
            <a:r>
              <a:rPr lang="en-AU" sz="1800" err="1"/>
              <a:t>gradskih</a:t>
            </a:r>
            <a:r>
              <a:rPr lang="en-AU" sz="1800"/>
              <a:t> </a:t>
            </a:r>
            <a:r>
              <a:rPr lang="en-AU" sz="1800" err="1"/>
              <a:t>četvrti</a:t>
            </a:r>
            <a:r>
              <a:rPr lang="en-AU" sz="1800"/>
              <a:t> i </a:t>
            </a:r>
            <a:r>
              <a:rPr lang="en-AU" sz="1800" err="1"/>
              <a:t>mjesnih</a:t>
            </a:r>
            <a:r>
              <a:rPr lang="en-AU" sz="1800"/>
              <a:t> </a:t>
            </a:r>
            <a:r>
              <a:rPr lang="en-AU" sz="1800" err="1"/>
              <a:t>odbora</a:t>
            </a:r>
            <a:r>
              <a:rPr lang="en-AU" sz="1800"/>
              <a:t>, </a:t>
            </a:r>
            <a:r>
              <a:rPr lang="en-AU" sz="1800" b="1"/>
              <a:t>218 </a:t>
            </a:r>
            <a:r>
              <a:rPr lang="en-AU" sz="1800" b="1" err="1"/>
              <a:t>lokacija</a:t>
            </a:r>
            <a:r>
              <a:rPr lang="en-AU" sz="1800" b="1"/>
              <a:t> za </a:t>
            </a:r>
            <a:r>
              <a:rPr lang="en-AU" sz="1800" b="1" err="1"/>
              <a:t>odvojeno</a:t>
            </a:r>
            <a:r>
              <a:rPr lang="en-AU" sz="1800" b="1"/>
              <a:t> </a:t>
            </a:r>
            <a:r>
              <a:rPr lang="en-AU" sz="1800" b="1" err="1"/>
              <a:t>prikupljanje</a:t>
            </a:r>
            <a:r>
              <a:rPr lang="en-AU" sz="1800" b="1"/>
              <a:t> </a:t>
            </a:r>
            <a:r>
              <a:rPr lang="en-AU" sz="1800" b="1" err="1"/>
              <a:t>otpada</a:t>
            </a:r>
            <a:r>
              <a:rPr lang="en-AU" sz="1800"/>
              <a:t> </a:t>
            </a:r>
            <a:r>
              <a:rPr lang="en-AU" sz="1800" err="1"/>
              <a:t>kao</a:t>
            </a:r>
            <a:r>
              <a:rPr lang="en-AU" sz="1800"/>
              <a:t> </a:t>
            </a:r>
            <a:r>
              <a:rPr lang="en-AU" sz="1800" err="1"/>
              <a:t>jedan</a:t>
            </a:r>
            <a:r>
              <a:rPr lang="en-AU" sz="1800"/>
              <a:t> od </a:t>
            </a:r>
            <a:r>
              <a:rPr lang="en-AU" sz="1800" err="1"/>
              <a:t>koraka</a:t>
            </a:r>
            <a:r>
              <a:rPr lang="en-AU" sz="1800"/>
              <a:t> </a:t>
            </a:r>
            <a:r>
              <a:rPr lang="en-AU" sz="1800" err="1"/>
              <a:t>prema</a:t>
            </a:r>
            <a:r>
              <a:rPr lang="en-AU" sz="1800"/>
              <a:t> </a:t>
            </a:r>
            <a:r>
              <a:rPr lang="en-AU" sz="1800" err="1"/>
              <a:t>cjelovitom</a:t>
            </a:r>
            <a:r>
              <a:rPr lang="en-AU" sz="1800"/>
              <a:t> i </a:t>
            </a:r>
            <a:r>
              <a:rPr lang="en-AU" sz="1800" err="1"/>
              <a:t>sustavnom</a:t>
            </a:r>
            <a:r>
              <a:rPr lang="en-AU" sz="1800"/>
              <a:t> </a:t>
            </a:r>
            <a:r>
              <a:rPr lang="en-AU" sz="1800" err="1"/>
              <a:t>zbrinjavanju</a:t>
            </a:r>
            <a:r>
              <a:rPr lang="en-AU" sz="1800"/>
              <a:t> </a:t>
            </a:r>
            <a:r>
              <a:rPr lang="en-AU" sz="1800" err="1"/>
              <a:t>svih</a:t>
            </a:r>
            <a:r>
              <a:rPr lang="en-AU" sz="1800"/>
              <a:t> </a:t>
            </a:r>
            <a:r>
              <a:rPr lang="en-AU" sz="1800" err="1"/>
              <a:t>vrsta</a:t>
            </a:r>
            <a:r>
              <a:rPr lang="en-AU" sz="1800"/>
              <a:t> </a:t>
            </a:r>
            <a:r>
              <a:rPr lang="en-AU" sz="1800" err="1"/>
              <a:t>otpada</a:t>
            </a:r>
            <a:r>
              <a:rPr lang="en-AU" sz="1800"/>
              <a:t>. </a:t>
            </a:r>
            <a:endParaRPr lang="hr-HR" sz="1800" smtClean="0"/>
          </a:p>
          <a:p>
            <a:pPr lvl="0">
              <a:lnSpc>
                <a:spcPct val="200000"/>
              </a:lnSpc>
            </a:pPr>
            <a:r>
              <a:rPr lang="en-AU" sz="1800" err="1" smtClean="0"/>
              <a:t>Realizirana</a:t>
            </a:r>
            <a:r>
              <a:rPr lang="en-AU" sz="1800" smtClean="0"/>
              <a:t> </a:t>
            </a:r>
            <a:r>
              <a:rPr lang="en-AU" sz="1800"/>
              <a:t>je i</a:t>
            </a:r>
            <a:r>
              <a:rPr lang="en-AU" sz="1800" b="1"/>
              <a:t> </a:t>
            </a:r>
            <a:r>
              <a:rPr lang="en-AU" sz="1800" b="1" err="1"/>
              <a:t>naknada</a:t>
            </a:r>
            <a:r>
              <a:rPr lang="en-AU" sz="1800" b="1"/>
              <a:t> za </a:t>
            </a:r>
            <a:r>
              <a:rPr lang="en-AU" sz="1800" b="1" err="1"/>
              <a:t>umanjenu</a:t>
            </a:r>
            <a:r>
              <a:rPr lang="en-AU" sz="1800" b="1"/>
              <a:t> </a:t>
            </a:r>
            <a:r>
              <a:rPr lang="en-AU" sz="1800" b="1" err="1"/>
              <a:t>vrijednost</a:t>
            </a:r>
            <a:r>
              <a:rPr lang="en-AU" sz="1800" b="1"/>
              <a:t> </a:t>
            </a:r>
            <a:r>
              <a:rPr lang="en-AU" sz="1800" b="1" err="1"/>
              <a:t>nekretnina</a:t>
            </a:r>
            <a:r>
              <a:rPr lang="en-AU" sz="1800"/>
              <a:t> za </a:t>
            </a:r>
            <a:r>
              <a:rPr lang="en-AU" sz="1800" err="1"/>
              <a:t>sugrađane</a:t>
            </a:r>
            <a:r>
              <a:rPr lang="en-AU" sz="1800"/>
              <a:t> </a:t>
            </a:r>
            <a:r>
              <a:rPr lang="en-AU" sz="1800" err="1"/>
              <a:t>koji</a:t>
            </a:r>
            <a:r>
              <a:rPr lang="en-AU" sz="1800"/>
              <a:t> </a:t>
            </a:r>
            <a:r>
              <a:rPr lang="en-AU" sz="1800" err="1"/>
              <a:t>žive</a:t>
            </a:r>
            <a:r>
              <a:rPr lang="en-AU" sz="1800"/>
              <a:t> </a:t>
            </a:r>
            <a:r>
              <a:rPr lang="en-AU" sz="1800" err="1"/>
              <a:t>uz</a:t>
            </a:r>
            <a:r>
              <a:rPr lang="en-AU" sz="1800"/>
              <a:t> </a:t>
            </a:r>
            <a:r>
              <a:rPr lang="en-AU" sz="1800" err="1"/>
              <a:t>odlagalište</a:t>
            </a:r>
            <a:r>
              <a:rPr lang="en-AU" sz="1800"/>
              <a:t> </a:t>
            </a:r>
            <a:r>
              <a:rPr lang="en-AU" sz="1800" err="1"/>
              <a:t>otpada</a:t>
            </a:r>
            <a:r>
              <a:rPr lang="en-AU" sz="1800"/>
              <a:t> </a:t>
            </a:r>
            <a:r>
              <a:rPr lang="en-AU" sz="1800" err="1"/>
              <a:t>Prudinec-Jakuševac</a:t>
            </a:r>
            <a:r>
              <a:rPr lang="en-AU" sz="1800"/>
              <a:t>;</a:t>
            </a:r>
            <a:endParaRPr lang="hr-HR" sz="1800"/>
          </a:p>
          <a:p>
            <a:pPr>
              <a:lnSpc>
                <a:spcPct val="200000"/>
              </a:lnSpc>
            </a:pPr>
            <a:endParaRPr lang="hr-HR"/>
          </a:p>
        </p:txBody>
      </p:sp>
      <p:pic>
        <p:nvPicPr>
          <p:cNvPr id="4" name="Picture 3" descr="logo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792088" cy="8640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62614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z="3200" smtClean="0"/>
              <a:t/>
            </a:r>
            <a:br>
              <a:rPr lang="hr-HR" sz="3200" smtClean="0"/>
            </a:br>
            <a:r>
              <a:rPr lang="hr-HR" sz="3200" b="1" smtClean="0"/>
              <a:t>2500 prijedloga za promjenu GUP-ova Zagreba i Sesveta</a:t>
            </a:r>
            <a:endParaRPr lang="hr-HR" sz="32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200000"/>
              </a:lnSpc>
            </a:pPr>
            <a:endParaRPr lang="hr-HR" sz="1800" b="1" smtClean="0"/>
          </a:p>
          <a:p>
            <a:pPr lvl="0">
              <a:lnSpc>
                <a:spcPct val="200000"/>
              </a:lnSpc>
            </a:pPr>
            <a:r>
              <a:rPr lang="en-AU" sz="1800" b="1" err="1" smtClean="0"/>
              <a:t>Obrađujemo</a:t>
            </a:r>
            <a:r>
              <a:rPr lang="en-AU" sz="1800" b="1" smtClean="0"/>
              <a:t> </a:t>
            </a:r>
            <a:r>
              <a:rPr lang="en-AU" sz="1800" b="1"/>
              <a:t>i </a:t>
            </a:r>
            <a:r>
              <a:rPr lang="en-AU" sz="1800" b="1" err="1"/>
              <a:t>pripremamo</a:t>
            </a:r>
            <a:r>
              <a:rPr lang="en-AU" sz="1800" b="1"/>
              <a:t> 2500 </a:t>
            </a:r>
            <a:r>
              <a:rPr lang="en-AU" sz="1800" b="1" err="1"/>
              <a:t>prijedloga</a:t>
            </a:r>
            <a:r>
              <a:rPr lang="en-AU" sz="1800" b="1"/>
              <a:t> za </a:t>
            </a:r>
            <a:r>
              <a:rPr lang="en-AU" sz="1800" b="1" err="1"/>
              <a:t>promjenu</a:t>
            </a:r>
            <a:r>
              <a:rPr lang="en-AU" sz="1800" b="1"/>
              <a:t> </a:t>
            </a:r>
            <a:r>
              <a:rPr lang="en-AU" sz="1800" b="1" err="1"/>
              <a:t>generalnih</a:t>
            </a:r>
            <a:r>
              <a:rPr lang="en-AU" sz="1800" b="1"/>
              <a:t> </a:t>
            </a:r>
            <a:r>
              <a:rPr lang="en-AU" sz="1800" b="1" err="1"/>
              <a:t>urbanističkih</a:t>
            </a:r>
            <a:r>
              <a:rPr lang="en-AU" sz="1800" b="1"/>
              <a:t> </a:t>
            </a:r>
            <a:r>
              <a:rPr lang="en-AU" sz="1800" b="1" err="1"/>
              <a:t>planova</a:t>
            </a:r>
            <a:r>
              <a:rPr lang="en-AU" sz="1800" b="1"/>
              <a:t> Zagreba i </a:t>
            </a:r>
            <a:r>
              <a:rPr lang="en-AU" sz="1800" b="1" err="1"/>
              <a:t>Sesveta</a:t>
            </a:r>
            <a:r>
              <a:rPr lang="en-AU" sz="1800"/>
              <a:t> </a:t>
            </a:r>
            <a:r>
              <a:rPr lang="en-AU" sz="1800" err="1"/>
              <a:t>što</a:t>
            </a:r>
            <a:r>
              <a:rPr lang="en-AU" sz="1800"/>
              <a:t> je </a:t>
            </a:r>
            <a:r>
              <a:rPr lang="en-AU" sz="1800" err="1"/>
              <a:t>također</a:t>
            </a:r>
            <a:r>
              <a:rPr lang="en-AU" sz="1800"/>
              <a:t> </a:t>
            </a:r>
            <a:r>
              <a:rPr lang="en-AU" sz="1800" err="1"/>
              <a:t>bilo</a:t>
            </a:r>
            <a:r>
              <a:rPr lang="en-AU" sz="1800"/>
              <a:t> </a:t>
            </a:r>
            <a:r>
              <a:rPr lang="en-AU" sz="1800" err="1"/>
              <a:t>politički</a:t>
            </a:r>
            <a:r>
              <a:rPr lang="en-AU" sz="1800"/>
              <a:t> </a:t>
            </a:r>
            <a:r>
              <a:rPr lang="en-AU" sz="1800" err="1"/>
              <a:t>blokirano</a:t>
            </a:r>
            <a:r>
              <a:rPr lang="en-AU" sz="1800"/>
              <a:t> u </a:t>
            </a:r>
            <a:r>
              <a:rPr lang="en-AU" sz="1800" err="1"/>
              <a:t>zadnje</a:t>
            </a:r>
            <a:r>
              <a:rPr lang="en-AU" sz="1800"/>
              <a:t> </a:t>
            </a:r>
            <a:r>
              <a:rPr lang="en-AU" sz="1800" err="1"/>
              <a:t>četiri</a:t>
            </a:r>
            <a:r>
              <a:rPr lang="en-AU" sz="1800"/>
              <a:t> </a:t>
            </a:r>
            <a:r>
              <a:rPr lang="en-AU" sz="1800" err="1"/>
              <a:t>godine</a:t>
            </a:r>
            <a:r>
              <a:rPr lang="en-AU" sz="1800"/>
              <a:t>. </a:t>
            </a:r>
            <a:endParaRPr lang="hr-HR" sz="1800" smtClean="0"/>
          </a:p>
          <a:p>
            <a:pPr lvl="0">
              <a:lnSpc>
                <a:spcPct val="200000"/>
              </a:lnSpc>
            </a:pPr>
            <a:r>
              <a:rPr lang="en-AU" sz="1800" b="1" err="1" smtClean="0"/>
              <a:t>Donijeli</a:t>
            </a:r>
            <a:r>
              <a:rPr lang="en-AU" sz="1800" b="1" smtClean="0"/>
              <a:t> </a:t>
            </a:r>
            <a:r>
              <a:rPr lang="en-AU" sz="1800" b="1" err="1"/>
              <a:t>smo</a:t>
            </a:r>
            <a:r>
              <a:rPr lang="en-AU" sz="1800" b="1"/>
              <a:t> i </a:t>
            </a:r>
            <a:r>
              <a:rPr lang="en-AU" sz="1800" b="1" err="1"/>
              <a:t>odluku</a:t>
            </a:r>
            <a:r>
              <a:rPr lang="en-AU" sz="1800" b="1"/>
              <a:t> o </a:t>
            </a:r>
            <a:r>
              <a:rPr lang="en-AU" sz="1800" b="1" err="1"/>
              <a:t>građevinskom</a:t>
            </a:r>
            <a:r>
              <a:rPr lang="en-AU" sz="1800" b="1"/>
              <a:t> </a:t>
            </a:r>
            <a:r>
              <a:rPr lang="en-AU" sz="1800" b="1" err="1"/>
              <a:t>zemljištu</a:t>
            </a:r>
            <a:r>
              <a:rPr lang="en-AU" sz="1800" b="1"/>
              <a:t> i </a:t>
            </a:r>
            <a:r>
              <a:rPr lang="en-AU" sz="1800" b="1" err="1"/>
              <a:t>utvrđivanju</a:t>
            </a:r>
            <a:r>
              <a:rPr lang="en-AU" sz="1800" b="1"/>
              <a:t> </a:t>
            </a:r>
            <a:r>
              <a:rPr lang="en-AU" sz="1800" b="1" err="1"/>
              <a:t>vrijednosti</a:t>
            </a:r>
            <a:r>
              <a:rPr lang="en-AU" sz="1800" b="1"/>
              <a:t> </a:t>
            </a:r>
            <a:r>
              <a:rPr lang="en-AU" sz="1800" b="1" err="1"/>
              <a:t>nekretnina</a:t>
            </a:r>
            <a:r>
              <a:rPr lang="en-AU" sz="1800"/>
              <a:t> </a:t>
            </a:r>
            <a:r>
              <a:rPr lang="en-AU" sz="1800" err="1"/>
              <a:t>kako</a:t>
            </a:r>
            <a:r>
              <a:rPr lang="en-AU" sz="1800"/>
              <a:t> bi Grad </a:t>
            </a:r>
            <a:r>
              <a:rPr lang="en-AU" sz="1800" err="1"/>
              <a:t>bolje</a:t>
            </a:r>
            <a:r>
              <a:rPr lang="en-AU" sz="1800"/>
              <a:t> </a:t>
            </a:r>
            <a:r>
              <a:rPr lang="en-AU" sz="1800" err="1"/>
              <a:t>upravljao</a:t>
            </a:r>
            <a:r>
              <a:rPr lang="en-AU" sz="1800"/>
              <a:t> </a:t>
            </a:r>
            <a:r>
              <a:rPr lang="en-AU" sz="1800" err="1"/>
              <a:t>svojom</a:t>
            </a:r>
            <a:r>
              <a:rPr lang="en-AU" sz="1800"/>
              <a:t> </a:t>
            </a:r>
            <a:r>
              <a:rPr lang="en-AU" sz="1800" err="1"/>
              <a:t>imovinom</a:t>
            </a:r>
            <a:r>
              <a:rPr lang="en-AU" sz="1800"/>
              <a:t> i </a:t>
            </a:r>
            <a:r>
              <a:rPr lang="en-AU" sz="1800" err="1"/>
              <a:t>uprihodio</a:t>
            </a:r>
            <a:r>
              <a:rPr lang="en-AU" sz="1800"/>
              <a:t> </a:t>
            </a:r>
            <a:r>
              <a:rPr lang="en-AU" sz="1800" err="1"/>
              <a:t>više</a:t>
            </a:r>
            <a:r>
              <a:rPr lang="en-AU" sz="1800"/>
              <a:t> </a:t>
            </a:r>
            <a:r>
              <a:rPr lang="en-AU" sz="1800" err="1"/>
              <a:t>novca</a:t>
            </a:r>
            <a:r>
              <a:rPr lang="en-AU" sz="1800"/>
              <a:t>;</a:t>
            </a:r>
            <a:endParaRPr lang="hr-HR" sz="1800"/>
          </a:p>
          <a:p>
            <a:pPr>
              <a:lnSpc>
                <a:spcPct val="200000"/>
              </a:lnSpc>
            </a:pPr>
            <a:endParaRPr lang="hr-HR" sz="1800"/>
          </a:p>
        </p:txBody>
      </p:sp>
      <p:pic>
        <p:nvPicPr>
          <p:cNvPr id="4" name="Picture 3" descr="logo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792088" cy="8640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50335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pPr algn="ctr"/>
            <a:r>
              <a:rPr lang="hr-HR" sz="3200" b="1" smtClean="0"/>
              <a:t>Među ostalim</a:t>
            </a:r>
            <a:r>
              <a:rPr lang="hr-HR" sz="3200" smtClean="0"/>
              <a:t>…</a:t>
            </a:r>
            <a:endParaRPr lang="hr-HR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>
            <a:normAutofit fontScale="77500" lnSpcReduction="20000"/>
          </a:bodyPr>
          <a:lstStyle/>
          <a:p>
            <a:pPr lvl="0">
              <a:lnSpc>
                <a:spcPct val="170000"/>
              </a:lnSpc>
            </a:pPr>
            <a:r>
              <a:rPr lang="hr-HR" sz="1800" b="1" smtClean="0"/>
              <a:t>Rekonstruirana </a:t>
            </a:r>
            <a:r>
              <a:rPr lang="en-AU" sz="1800" b="1" err="1" smtClean="0"/>
              <a:t>tramvajsk</a:t>
            </a:r>
            <a:r>
              <a:rPr lang="hr-HR" sz="1800" b="1" smtClean="0"/>
              <a:t>a</a:t>
            </a:r>
            <a:r>
              <a:rPr lang="en-AU" sz="1800" b="1" smtClean="0"/>
              <a:t> </a:t>
            </a:r>
            <a:r>
              <a:rPr lang="en-AU" sz="1800" b="1" err="1" smtClean="0"/>
              <a:t>prug</a:t>
            </a:r>
            <a:r>
              <a:rPr lang="hr-HR" sz="1800" b="1" smtClean="0"/>
              <a:t>a</a:t>
            </a:r>
            <a:r>
              <a:rPr lang="en-AU" sz="1800" b="1" smtClean="0"/>
              <a:t> </a:t>
            </a:r>
            <a:r>
              <a:rPr lang="en-AU" sz="1800" b="1" err="1"/>
              <a:t>na</a:t>
            </a:r>
            <a:r>
              <a:rPr lang="en-AU" sz="1800" b="1"/>
              <a:t> </a:t>
            </a:r>
            <a:r>
              <a:rPr lang="en-AU" sz="1800" b="1" err="1"/>
              <a:t>dijelu</a:t>
            </a:r>
            <a:r>
              <a:rPr lang="en-AU" sz="1800" b="1"/>
              <a:t> </a:t>
            </a:r>
            <a:r>
              <a:rPr lang="en-AU" sz="1800" b="1" err="1"/>
              <a:t>Držićeve</a:t>
            </a:r>
            <a:r>
              <a:rPr lang="en-AU" sz="1800" b="1"/>
              <a:t> i </a:t>
            </a:r>
            <a:r>
              <a:rPr lang="en-AU" sz="1800" b="1" err="1" smtClean="0"/>
              <a:t>Vukovarske</a:t>
            </a:r>
            <a:r>
              <a:rPr lang="hr-HR" sz="1800" smtClean="0"/>
              <a:t>;</a:t>
            </a:r>
          </a:p>
          <a:p>
            <a:pPr lvl="0">
              <a:lnSpc>
                <a:spcPct val="170000"/>
              </a:lnSpc>
            </a:pPr>
            <a:r>
              <a:rPr lang="hr-HR" sz="1800" smtClean="0"/>
              <a:t>S</a:t>
            </a:r>
            <a:r>
              <a:rPr lang="en-AU" sz="1800" err="1" smtClean="0"/>
              <a:t>anira</a:t>
            </a:r>
            <a:r>
              <a:rPr lang="hr-HR" sz="1800" smtClean="0"/>
              <a:t>no</a:t>
            </a:r>
            <a:r>
              <a:rPr lang="en-AU" sz="1800" smtClean="0"/>
              <a:t> </a:t>
            </a:r>
            <a:r>
              <a:rPr lang="en-AU" sz="1800" b="1" err="1"/>
              <a:t>klizište</a:t>
            </a:r>
            <a:r>
              <a:rPr lang="en-AU" sz="1800" b="1"/>
              <a:t> u </a:t>
            </a:r>
            <a:r>
              <a:rPr lang="en-AU" sz="1800" b="1" err="1"/>
              <a:t>Aleji</a:t>
            </a:r>
            <a:r>
              <a:rPr lang="en-AU" sz="1800" b="1"/>
              <a:t> </a:t>
            </a:r>
            <a:r>
              <a:rPr lang="en-AU" sz="1800" b="1" err="1"/>
              <a:t>Bologne</a:t>
            </a:r>
            <a:r>
              <a:rPr lang="en-AU" sz="1800"/>
              <a:t> (</a:t>
            </a:r>
            <a:r>
              <a:rPr lang="en-AU" sz="1800" err="1"/>
              <a:t>prva</a:t>
            </a:r>
            <a:r>
              <a:rPr lang="en-AU" sz="1800"/>
              <a:t> </a:t>
            </a:r>
            <a:r>
              <a:rPr lang="en-AU" sz="1800" err="1"/>
              <a:t>faza</a:t>
            </a:r>
            <a:r>
              <a:rPr lang="en-AU" sz="1800" smtClean="0"/>
              <a:t>)</a:t>
            </a:r>
            <a:r>
              <a:rPr lang="hr-HR" sz="1800" smtClean="0"/>
              <a:t>;</a:t>
            </a:r>
          </a:p>
          <a:p>
            <a:pPr lvl="0">
              <a:lnSpc>
                <a:spcPct val="170000"/>
              </a:lnSpc>
            </a:pPr>
            <a:r>
              <a:rPr lang="hr-HR" sz="1800" b="1" smtClean="0"/>
              <a:t>U</a:t>
            </a:r>
            <a:r>
              <a:rPr lang="en-AU" sz="1800" b="1" smtClean="0"/>
              <a:t> </a:t>
            </a:r>
            <a:r>
              <a:rPr lang="en-AU" sz="1800" b="1" err="1"/>
              <a:t>gradskim</a:t>
            </a:r>
            <a:r>
              <a:rPr lang="en-AU" sz="1800" b="1"/>
              <a:t> </a:t>
            </a:r>
            <a:r>
              <a:rPr lang="en-AU" sz="1800" b="1" err="1"/>
              <a:t>četvrtima</a:t>
            </a:r>
            <a:r>
              <a:rPr lang="en-AU" sz="1800" b="1"/>
              <a:t> </a:t>
            </a:r>
            <a:r>
              <a:rPr lang="en-AU" sz="1800" b="1" err="1"/>
              <a:t>ostvarili</a:t>
            </a:r>
            <a:r>
              <a:rPr lang="en-AU" sz="1800"/>
              <a:t> </a:t>
            </a:r>
            <a:r>
              <a:rPr lang="en-AU" sz="1800" b="1"/>
              <a:t>66 </a:t>
            </a:r>
            <a:r>
              <a:rPr lang="en-AU" sz="1800" b="1" err="1"/>
              <a:t>posto</a:t>
            </a:r>
            <a:r>
              <a:rPr lang="en-AU" sz="1800" b="1"/>
              <a:t> </a:t>
            </a:r>
            <a:r>
              <a:rPr lang="en-AU" sz="1800" b="1" err="1"/>
              <a:t>radova</a:t>
            </a:r>
            <a:r>
              <a:rPr lang="en-AU" sz="1800" b="1"/>
              <a:t> </a:t>
            </a:r>
            <a:r>
              <a:rPr lang="en-AU" sz="1800" b="1" err="1"/>
              <a:t>iz</a:t>
            </a:r>
            <a:r>
              <a:rPr lang="en-AU" sz="1800" b="1"/>
              <a:t> </a:t>
            </a:r>
            <a:r>
              <a:rPr lang="en-AU" sz="1800" b="1" err="1"/>
              <a:t>programa</a:t>
            </a:r>
            <a:r>
              <a:rPr lang="en-AU" sz="1800" b="1"/>
              <a:t> </a:t>
            </a:r>
            <a:r>
              <a:rPr lang="en-AU" sz="1800" b="1" err="1"/>
              <a:t>malih</a:t>
            </a:r>
            <a:r>
              <a:rPr lang="en-AU" sz="1800" b="1"/>
              <a:t> </a:t>
            </a:r>
            <a:r>
              <a:rPr lang="en-AU" sz="1800" b="1" err="1"/>
              <a:t>komunalnih</a:t>
            </a:r>
            <a:r>
              <a:rPr lang="en-AU" sz="1800" b="1"/>
              <a:t> </a:t>
            </a:r>
            <a:r>
              <a:rPr lang="en-AU" sz="1800" b="1" err="1"/>
              <a:t>akcija</a:t>
            </a:r>
            <a:r>
              <a:rPr lang="en-AU" sz="1800"/>
              <a:t> </a:t>
            </a:r>
            <a:r>
              <a:rPr lang="en-AU" sz="1800" smtClean="0"/>
              <a:t> </a:t>
            </a:r>
            <a:r>
              <a:rPr lang="hr-HR" sz="1800" smtClean="0"/>
              <a:t>(</a:t>
            </a:r>
            <a:r>
              <a:rPr lang="en-AU" sz="1800" err="1" smtClean="0"/>
              <a:t>otvoreno</a:t>
            </a:r>
            <a:r>
              <a:rPr lang="en-AU" sz="1800" smtClean="0"/>
              <a:t> </a:t>
            </a:r>
            <a:r>
              <a:rPr lang="hr-HR" sz="1800" smtClean="0"/>
              <a:t>11 </a:t>
            </a:r>
            <a:r>
              <a:rPr lang="en-AU" sz="1800" err="1" smtClean="0"/>
              <a:t>dječjih</a:t>
            </a:r>
            <a:r>
              <a:rPr lang="en-AU" sz="1800" smtClean="0"/>
              <a:t> </a:t>
            </a:r>
            <a:r>
              <a:rPr lang="en-AU" sz="1800" err="1" smtClean="0"/>
              <a:t>igrališta</a:t>
            </a:r>
            <a:r>
              <a:rPr lang="hr-HR" sz="1800" smtClean="0"/>
              <a:t>, </a:t>
            </a:r>
            <a:r>
              <a:rPr lang="en-AU" sz="1800" err="1" smtClean="0"/>
              <a:t>uređen</a:t>
            </a:r>
            <a:r>
              <a:rPr lang="en-AU" sz="1800" smtClean="0"/>
              <a:t> </a:t>
            </a:r>
            <a:r>
              <a:rPr lang="en-AU" sz="1800"/>
              <a:t>park </a:t>
            </a:r>
            <a:r>
              <a:rPr lang="en-AU" sz="1800" err="1"/>
              <a:t>Crvenog</a:t>
            </a:r>
            <a:r>
              <a:rPr lang="en-AU" sz="1800"/>
              <a:t> </a:t>
            </a:r>
            <a:r>
              <a:rPr lang="en-AU" sz="1800" err="1"/>
              <a:t>križa</a:t>
            </a:r>
            <a:r>
              <a:rPr lang="en-AU" sz="1800"/>
              <a:t> </a:t>
            </a:r>
            <a:r>
              <a:rPr lang="en-AU" sz="1800" err="1"/>
              <a:t>pokraj</a:t>
            </a:r>
            <a:r>
              <a:rPr lang="en-AU" sz="1800"/>
              <a:t> </a:t>
            </a:r>
            <a:r>
              <a:rPr lang="en-AU" sz="1800" err="1"/>
              <a:t>Botaničkog</a:t>
            </a:r>
            <a:r>
              <a:rPr lang="en-AU" sz="1800"/>
              <a:t> </a:t>
            </a:r>
            <a:r>
              <a:rPr lang="en-AU" sz="1800" err="1"/>
              <a:t>vrta</a:t>
            </a:r>
            <a:r>
              <a:rPr lang="en-AU" sz="1800"/>
              <a:t> </a:t>
            </a:r>
            <a:r>
              <a:rPr lang="en-AU" sz="1800" err="1"/>
              <a:t>kao</a:t>
            </a:r>
            <a:r>
              <a:rPr lang="en-AU" sz="1800"/>
              <a:t> fitness- park za </a:t>
            </a:r>
            <a:r>
              <a:rPr lang="en-AU" sz="1800" err="1" smtClean="0"/>
              <a:t>odrasle</a:t>
            </a:r>
            <a:r>
              <a:rPr lang="hr-HR" sz="1800" smtClean="0"/>
              <a:t>…</a:t>
            </a:r>
            <a:r>
              <a:rPr lang="en-AU" sz="1800" smtClean="0"/>
              <a:t>)</a:t>
            </a:r>
            <a:r>
              <a:rPr lang="hr-HR" sz="1800" smtClean="0"/>
              <a:t>;</a:t>
            </a:r>
            <a:r>
              <a:rPr lang="en-AU" sz="1800" smtClean="0"/>
              <a:t> </a:t>
            </a:r>
            <a:endParaRPr lang="hr-HR" sz="1800" smtClean="0"/>
          </a:p>
          <a:p>
            <a:pPr lvl="0">
              <a:lnSpc>
                <a:spcPct val="170000"/>
              </a:lnSpc>
            </a:pPr>
            <a:r>
              <a:rPr lang="hr-HR" sz="1800" smtClean="0"/>
              <a:t>Krenuo projekt promjene </a:t>
            </a:r>
            <a:r>
              <a:rPr lang="en-AU" sz="1800" b="1" err="1" smtClean="0"/>
              <a:t>oznaka</a:t>
            </a:r>
            <a:r>
              <a:rPr lang="en-AU" sz="1800" b="1" smtClean="0"/>
              <a:t> </a:t>
            </a:r>
            <a:r>
              <a:rPr lang="en-AU" sz="1800" b="1" err="1"/>
              <a:t>kućnih</a:t>
            </a:r>
            <a:r>
              <a:rPr lang="en-AU" sz="1800" b="1"/>
              <a:t> </a:t>
            </a:r>
            <a:r>
              <a:rPr lang="en-AU" sz="1800" b="1" err="1"/>
              <a:t>brojeva</a:t>
            </a:r>
            <a:r>
              <a:rPr lang="en-AU" sz="1800"/>
              <a:t> </a:t>
            </a:r>
            <a:r>
              <a:rPr lang="en-AU" sz="1800" err="1"/>
              <a:t>prilagođenih</a:t>
            </a:r>
            <a:r>
              <a:rPr lang="en-AU" sz="1800"/>
              <a:t> </a:t>
            </a:r>
            <a:r>
              <a:rPr lang="en-AU" sz="1800" err="1"/>
              <a:t>našem</a:t>
            </a:r>
            <a:r>
              <a:rPr lang="en-AU" sz="1800"/>
              <a:t> </a:t>
            </a:r>
            <a:r>
              <a:rPr lang="en-AU" sz="1800" err="1"/>
              <a:t>gradu</a:t>
            </a:r>
            <a:r>
              <a:rPr lang="en-AU" sz="1800"/>
              <a:t> </a:t>
            </a:r>
            <a:r>
              <a:rPr lang="en-AU" sz="1800" err="1"/>
              <a:t>kao</a:t>
            </a:r>
            <a:r>
              <a:rPr lang="en-AU" sz="1800"/>
              <a:t> </a:t>
            </a:r>
            <a:r>
              <a:rPr lang="en-AU" sz="1800" err="1"/>
              <a:t>novoj</a:t>
            </a:r>
            <a:r>
              <a:rPr lang="en-AU" sz="1800"/>
              <a:t> </a:t>
            </a:r>
            <a:r>
              <a:rPr lang="en-AU" sz="1800" err="1"/>
              <a:t>europskoj</a:t>
            </a:r>
            <a:r>
              <a:rPr lang="en-AU" sz="1800"/>
              <a:t> </a:t>
            </a:r>
            <a:r>
              <a:rPr lang="en-AU" sz="1800" err="1" smtClean="0"/>
              <a:t>metropoli</a:t>
            </a:r>
            <a:r>
              <a:rPr lang="hr-HR" sz="1800" smtClean="0"/>
              <a:t>;</a:t>
            </a:r>
          </a:p>
          <a:p>
            <a:pPr marL="274320" lvl="1" indent="-274320">
              <a:lnSpc>
                <a:spcPct val="170000"/>
              </a:lnSpc>
              <a:buClr>
                <a:schemeClr val="accent3"/>
              </a:buClr>
              <a:buSzPct val="95000"/>
            </a:pPr>
            <a:r>
              <a:rPr lang="hr-HR" sz="1800" smtClean="0"/>
              <a:t>Osigurani uvjeti </a:t>
            </a:r>
            <a:r>
              <a:rPr lang="en-AU" sz="1800" smtClean="0"/>
              <a:t>za </a:t>
            </a:r>
            <a:r>
              <a:rPr lang="en-AU" sz="1800" b="1" err="1"/>
              <a:t>rekonstrukciju</a:t>
            </a:r>
            <a:r>
              <a:rPr lang="en-AU" sz="1800" b="1"/>
              <a:t> </a:t>
            </a:r>
            <a:r>
              <a:rPr lang="en-AU" sz="1800" b="1" err="1"/>
              <a:t>bazena</a:t>
            </a:r>
            <a:r>
              <a:rPr lang="en-AU" sz="1800" b="1"/>
              <a:t> </a:t>
            </a:r>
            <a:r>
              <a:rPr lang="en-AU" sz="1800" b="1" err="1"/>
              <a:t>na</a:t>
            </a:r>
            <a:r>
              <a:rPr lang="en-AU" sz="1800" b="1"/>
              <a:t> </a:t>
            </a:r>
            <a:r>
              <a:rPr lang="en-AU" sz="1800" b="1" err="1" smtClean="0"/>
              <a:t>Sveticama</a:t>
            </a:r>
            <a:r>
              <a:rPr lang="hr-HR" sz="1800" smtClean="0"/>
              <a:t>;</a:t>
            </a:r>
            <a:endParaRPr lang="hr-HR" sz="1800" b="1"/>
          </a:p>
          <a:p>
            <a:pPr marL="274320" lvl="1" indent="-274320">
              <a:lnSpc>
                <a:spcPct val="170000"/>
              </a:lnSpc>
              <a:buClr>
                <a:schemeClr val="accent3"/>
              </a:buClr>
              <a:buSzPct val="95000"/>
            </a:pPr>
            <a:r>
              <a:rPr lang="hr-HR" sz="1800" b="1" smtClean="0"/>
              <a:t>Dovršena uspinjača</a:t>
            </a:r>
            <a:r>
              <a:rPr lang="en-AU" sz="1800" b="1" smtClean="0"/>
              <a:t> </a:t>
            </a:r>
            <a:r>
              <a:rPr lang="en-AU" sz="1800" b="1" err="1"/>
              <a:t>na</a:t>
            </a:r>
            <a:r>
              <a:rPr lang="en-AU" sz="1800" b="1"/>
              <a:t> </a:t>
            </a:r>
            <a:r>
              <a:rPr lang="en-AU" sz="1800" b="1" err="1"/>
              <a:t>Ksaveru</a:t>
            </a:r>
            <a:r>
              <a:rPr lang="en-AU" sz="1800"/>
              <a:t> </a:t>
            </a:r>
            <a:r>
              <a:rPr lang="hr-HR" sz="1800" smtClean="0"/>
              <a:t>;</a:t>
            </a:r>
            <a:endParaRPr lang="hr-HR" sz="1800"/>
          </a:p>
          <a:p>
            <a:pPr marL="274320" lvl="1" indent="-274320">
              <a:lnSpc>
                <a:spcPct val="170000"/>
              </a:lnSpc>
              <a:buClr>
                <a:schemeClr val="accent3"/>
              </a:buClr>
              <a:buSzPct val="95000"/>
            </a:pPr>
            <a:r>
              <a:rPr lang="hr-HR" sz="1800" smtClean="0"/>
              <a:t>Omogućili prijevoz</a:t>
            </a:r>
            <a:r>
              <a:rPr lang="en-AU" sz="1800" b="1" smtClean="0"/>
              <a:t> </a:t>
            </a:r>
            <a:r>
              <a:rPr lang="en-AU" sz="1800" b="1" err="1"/>
              <a:t>kućnih</a:t>
            </a:r>
            <a:r>
              <a:rPr lang="en-AU" sz="1800" b="1"/>
              <a:t> </a:t>
            </a:r>
            <a:r>
              <a:rPr lang="en-AU" sz="1800" b="1" err="1"/>
              <a:t>ljubimaca</a:t>
            </a:r>
            <a:r>
              <a:rPr lang="en-AU" sz="1800" b="1"/>
              <a:t> </a:t>
            </a:r>
            <a:r>
              <a:rPr lang="hr-HR" sz="1800" b="1" smtClean="0"/>
              <a:t>u javnom prijevozu </a:t>
            </a:r>
            <a:r>
              <a:rPr lang="en-AU" sz="1800" err="1" smtClean="0"/>
              <a:t>sukladno</a:t>
            </a:r>
            <a:r>
              <a:rPr lang="en-AU" sz="1800" smtClean="0"/>
              <a:t> </a:t>
            </a:r>
            <a:r>
              <a:rPr lang="en-AU" sz="1800" err="1"/>
              <a:t>europskim</a:t>
            </a:r>
            <a:r>
              <a:rPr lang="en-AU" sz="1800"/>
              <a:t> </a:t>
            </a:r>
            <a:r>
              <a:rPr lang="en-AU" sz="1800" err="1"/>
              <a:t>standardima</a:t>
            </a:r>
            <a:r>
              <a:rPr lang="en-AU" sz="1800" smtClean="0"/>
              <a:t>;</a:t>
            </a:r>
            <a:endParaRPr lang="hr-HR" sz="1800" smtClean="0"/>
          </a:p>
          <a:p>
            <a:pPr marL="274320" lvl="1" indent="-274320">
              <a:lnSpc>
                <a:spcPct val="170000"/>
              </a:lnSpc>
              <a:buClr>
                <a:schemeClr val="accent3"/>
              </a:buClr>
              <a:buSzPct val="95000"/>
            </a:pPr>
            <a:r>
              <a:rPr lang="en-AU" sz="1800"/>
              <a:t>U </a:t>
            </a:r>
            <a:r>
              <a:rPr lang="en-AU" sz="1800" err="1"/>
              <a:t>tijeku</a:t>
            </a:r>
            <a:r>
              <a:rPr lang="en-AU" sz="1800"/>
              <a:t> je i </a:t>
            </a:r>
            <a:r>
              <a:rPr lang="en-AU" sz="1800" err="1"/>
              <a:t>priprema</a:t>
            </a:r>
            <a:r>
              <a:rPr lang="en-AU" sz="1800"/>
              <a:t> </a:t>
            </a:r>
            <a:r>
              <a:rPr lang="en-AU" sz="1800" err="1"/>
              <a:t>dokumentacije</a:t>
            </a:r>
            <a:r>
              <a:rPr lang="en-AU" sz="1800"/>
              <a:t> za </a:t>
            </a:r>
            <a:r>
              <a:rPr lang="en-AU" sz="1800" b="1" err="1"/>
              <a:t>povećanje</a:t>
            </a:r>
            <a:r>
              <a:rPr lang="en-AU" sz="1800" b="1"/>
              <a:t> </a:t>
            </a:r>
            <a:r>
              <a:rPr lang="en-AU" sz="1800" b="1" err="1"/>
              <a:t>kapaciteta</a:t>
            </a:r>
            <a:r>
              <a:rPr lang="en-AU" sz="1800" b="1"/>
              <a:t> </a:t>
            </a:r>
            <a:r>
              <a:rPr lang="en-AU" sz="1800" b="1" err="1"/>
              <a:t>ustanova</a:t>
            </a:r>
            <a:r>
              <a:rPr lang="en-AU" sz="1800" b="1"/>
              <a:t> za </a:t>
            </a:r>
            <a:r>
              <a:rPr lang="en-AU" sz="1800" b="1" err="1"/>
              <a:t>starije</a:t>
            </a:r>
            <a:r>
              <a:rPr lang="en-AU" sz="1800" b="1"/>
              <a:t> i </a:t>
            </a:r>
            <a:r>
              <a:rPr lang="en-AU" sz="1800" b="1" err="1"/>
              <a:t>nemoćne</a:t>
            </a:r>
            <a:r>
              <a:rPr lang="en-AU" sz="1800" b="1"/>
              <a:t> </a:t>
            </a:r>
            <a:r>
              <a:rPr lang="en-AU" sz="1800" b="1" err="1"/>
              <a:t>osobe</a:t>
            </a:r>
            <a:endParaRPr lang="hr-HR" sz="1800"/>
          </a:p>
          <a:p>
            <a:pPr marL="274320" lvl="1" indent="-274320">
              <a:lnSpc>
                <a:spcPct val="170000"/>
              </a:lnSpc>
              <a:buClr>
                <a:schemeClr val="accent3"/>
              </a:buClr>
              <a:buSzPct val="95000"/>
            </a:pPr>
            <a:endParaRPr lang="hr-HR" sz="1800"/>
          </a:p>
          <a:p>
            <a:pPr lvl="0">
              <a:lnSpc>
                <a:spcPct val="200000"/>
              </a:lnSpc>
            </a:pPr>
            <a:endParaRPr lang="hr-HR" sz="1800"/>
          </a:p>
          <a:p>
            <a:endParaRPr lang="hr-HR"/>
          </a:p>
        </p:txBody>
      </p:sp>
      <p:pic>
        <p:nvPicPr>
          <p:cNvPr id="4" name="Picture 3" descr="logo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792088" cy="8640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90154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200" b="1" smtClean="0"/>
              <a:t>Rekonstrukcija uprave</a:t>
            </a:r>
            <a:endParaRPr lang="hr-HR" sz="32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AU" sz="1800" err="1"/>
              <a:t>Ustrojili</a:t>
            </a:r>
            <a:r>
              <a:rPr lang="en-AU" sz="1800"/>
              <a:t> </a:t>
            </a:r>
            <a:r>
              <a:rPr lang="en-AU" sz="1800" err="1" smtClean="0"/>
              <a:t>smo</a:t>
            </a:r>
            <a:r>
              <a:rPr lang="hr-HR" sz="1800" smtClean="0"/>
              <a:t>:</a:t>
            </a:r>
          </a:p>
          <a:p>
            <a:pPr lvl="1">
              <a:lnSpc>
                <a:spcPct val="200000"/>
              </a:lnSpc>
            </a:pPr>
            <a:r>
              <a:rPr lang="en-AU" sz="1600" b="1" err="1" smtClean="0"/>
              <a:t>poseban</a:t>
            </a:r>
            <a:r>
              <a:rPr lang="en-AU" sz="1600" b="1" smtClean="0"/>
              <a:t> </a:t>
            </a:r>
            <a:r>
              <a:rPr lang="en-AU" sz="1600" b="1"/>
              <a:t>ured za </a:t>
            </a:r>
            <a:r>
              <a:rPr lang="en-AU" sz="1600" b="1" err="1"/>
              <a:t>projekte</a:t>
            </a:r>
            <a:r>
              <a:rPr lang="en-AU" sz="1600" b="1"/>
              <a:t> i </a:t>
            </a:r>
            <a:r>
              <a:rPr lang="en-AU" sz="1600" b="1" err="1"/>
              <a:t>programe</a:t>
            </a:r>
            <a:r>
              <a:rPr lang="en-AU" sz="1600" b="1"/>
              <a:t> </a:t>
            </a:r>
            <a:r>
              <a:rPr lang="en-AU" sz="1600" b="1" err="1"/>
              <a:t>koje</a:t>
            </a:r>
            <a:r>
              <a:rPr lang="en-AU" sz="1600" b="1"/>
              <a:t> </a:t>
            </a:r>
            <a:r>
              <a:rPr lang="en-AU" sz="1600" b="1" err="1"/>
              <a:t>financira</a:t>
            </a:r>
            <a:r>
              <a:rPr lang="en-AU" sz="1600" b="1"/>
              <a:t> </a:t>
            </a:r>
            <a:r>
              <a:rPr lang="en-AU" sz="1600" b="1" err="1"/>
              <a:t>Europska</a:t>
            </a:r>
            <a:r>
              <a:rPr lang="en-AU" sz="1600" b="1"/>
              <a:t> </a:t>
            </a:r>
            <a:r>
              <a:rPr lang="en-AU" sz="1600" b="1" err="1" smtClean="0"/>
              <a:t>unija</a:t>
            </a:r>
            <a:r>
              <a:rPr lang="hr-HR" sz="1600" b="1" smtClean="0"/>
              <a:t>;</a:t>
            </a:r>
          </a:p>
          <a:p>
            <a:pPr lvl="1">
              <a:lnSpc>
                <a:spcPct val="200000"/>
              </a:lnSpc>
            </a:pPr>
            <a:r>
              <a:rPr lang="en-AU" sz="1600"/>
              <a:t> </a:t>
            </a:r>
            <a:r>
              <a:rPr lang="en-AU" sz="1600" err="1"/>
              <a:t>jedinstven</a:t>
            </a:r>
            <a:r>
              <a:rPr lang="en-AU" sz="1600"/>
              <a:t> </a:t>
            </a:r>
            <a:r>
              <a:rPr lang="en-AU" sz="1600" b="1"/>
              <a:t>Ured za </a:t>
            </a:r>
            <a:r>
              <a:rPr lang="en-AU" sz="1600" b="1" err="1"/>
              <a:t>javnu</a:t>
            </a:r>
            <a:r>
              <a:rPr lang="en-AU" sz="1600" b="1"/>
              <a:t> </a:t>
            </a:r>
            <a:r>
              <a:rPr lang="en-AU" sz="1600" b="1" err="1" smtClean="0"/>
              <a:t>nabavu</a:t>
            </a:r>
            <a:r>
              <a:rPr lang="hr-HR" sz="1600" smtClean="0"/>
              <a:t>;</a:t>
            </a:r>
          </a:p>
          <a:p>
            <a:pPr lvl="1">
              <a:lnSpc>
                <a:spcPct val="200000"/>
              </a:lnSpc>
            </a:pPr>
            <a:r>
              <a:rPr lang="en-AU" sz="1600" smtClean="0"/>
              <a:t> </a:t>
            </a:r>
            <a:r>
              <a:rPr lang="en-AU" sz="1600" b="1"/>
              <a:t>Ured za </a:t>
            </a:r>
            <a:r>
              <a:rPr lang="en-AU" sz="1600" b="1" err="1"/>
              <a:t>branitelje</a:t>
            </a:r>
            <a:r>
              <a:rPr lang="en-AU" sz="1600"/>
              <a:t> </a:t>
            </a:r>
            <a:r>
              <a:rPr lang="en-AU" sz="1600" err="1"/>
              <a:t>radi</a:t>
            </a:r>
            <a:r>
              <a:rPr lang="en-AU" sz="1600"/>
              <a:t> </a:t>
            </a:r>
            <a:r>
              <a:rPr lang="en-AU" sz="1600" err="1"/>
              <a:t>pružanja</a:t>
            </a:r>
            <a:r>
              <a:rPr lang="en-AU" sz="1600"/>
              <a:t> </a:t>
            </a:r>
            <a:r>
              <a:rPr lang="en-AU" sz="1600" err="1"/>
              <a:t>sveobuhvatnije</a:t>
            </a:r>
            <a:r>
              <a:rPr lang="en-AU" sz="1600"/>
              <a:t> </a:t>
            </a:r>
            <a:r>
              <a:rPr lang="en-AU" sz="1600" err="1"/>
              <a:t>skrbi</a:t>
            </a:r>
            <a:r>
              <a:rPr lang="en-AU" sz="1600"/>
              <a:t> i </a:t>
            </a:r>
            <a:r>
              <a:rPr lang="en-AU" sz="1600" err="1"/>
              <a:t>pomoći</a:t>
            </a:r>
            <a:endParaRPr lang="hr-HR" sz="1600"/>
          </a:p>
          <a:p>
            <a:pPr lvl="1">
              <a:lnSpc>
                <a:spcPct val="200000"/>
              </a:lnSpc>
            </a:pPr>
            <a:endParaRPr lang="hr-HR" sz="1600" smtClean="0"/>
          </a:p>
          <a:p>
            <a:pPr marL="0" indent="0">
              <a:lnSpc>
                <a:spcPct val="200000"/>
              </a:lnSpc>
              <a:buNone/>
            </a:pPr>
            <a:r>
              <a:rPr lang="en-AU" sz="1800" smtClean="0"/>
              <a:t> </a:t>
            </a:r>
            <a:endParaRPr lang="hr-HR" sz="1800" smtClean="0"/>
          </a:p>
        </p:txBody>
      </p:sp>
      <p:pic>
        <p:nvPicPr>
          <p:cNvPr id="4" name="Picture 3" descr="logo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792088" cy="8640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91641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200" b="1" smtClean="0"/>
              <a:t>Financijska konsolidacija Holdinga</a:t>
            </a:r>
            <a:endParaRPr lang="hr-HR" sz="32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200000"/>
              </a:lnSpc>
            </a:pPr>
            <a:endParaRPr lang="hr-HR" sz="1800" smtClean="0"/>
          </a:p>
          <a:p>
            <a:pPr lvl="0">
              <a:lnSpc>
                <a:spcPct val="200000"/>
              </a:lnSpc>
            </a:pPr>
            <a:r>
              <a:rPr lang="en-AU" sz="1800" err="1" smtClean="0"/>
              <a:t>Stvorili</a:t>
            </a:r>
            <a:r>
              <a:rPr lang="en-AU" sz="1800" smtClean="0"/>
              <a:t> </a:t>
            </a:r>
            <a:r>
              <a:rPr lang="en-AU" sz="1800" err="1"/>
              <a:t>smo</a:t>
            </a:r>
            <a:r>
              <a:rPr lang="en-AU" sz="1800"/>
              <a:t> </a:t>
            </a:r>
            <a:r>
              <a:rPr lang="en-AU" sz="1800" err="1"/>
              <a:t>pretpostavke</a:t>
            </a:r>
            <a:r>
              <a:rPr lang="en-AU" sz="1800"/>
              <a:t> za </a:t>
            </a:r>
            <a:r>
              <a:rPr lang="en-AU" sz="1800" b="1" err="1"/>
              <a:t>financijsku</a:t>
            </a:r>
            <a:r>
              <a:rPr lang="en-AU" sz="1800" b="1"/>
              <a:t> </a:t>
            </a:r>
            <a:r>
              <a:rPr lang="en-AU" sz="1800" b="1" err="1"/>
              <a:t>konsolidaciju</a:t>
            </a:r>
            <a:r>
              <a:rPr lang="en-AU" sz="1800" b="1"/>
              <a:t> </a:t>
            </a:r>
            <a:r>
              <a:rPr lang="en-AU" sz="1800" b="1" err="1"/>
              <a:t>Zagrebačkog</a:t>
            </a:r>
            <a:r>
              <a:rPr lang="en-AU" sz="1800" b="1"/>
              <a:t> </a:t>
            </a:r>
            <a:r>
              <a:rPr lang="en-AU" sz="1800" b="1" err="1"/>
              <a:t>holdinga</a:t>
            </a:r>
            <a:r>
              <a:rPr lang="en-AU" sz="1800" b="1"/>
              <a:t> </a:t>
            </a:r>
            <a:r>
              <a:rPr lang="en-AU" sz="1800"/>
              <a:t>se, </a:t>
            </a:r>
            <a:r>
              <a:rPr lang="en-AU" sz="1800" err="1"/>
              <a:t>među</a:t>
            </a:r>
            <a:r>
              <a:rPr lang="en-AU" sz="1800"/>
              <a:t> </a:t>
            </a:r>
            <a:r>
              <a:rPr lang="en-AU" sz="1800" err="1"/>
              <a:t>ostalim</a:t>
            </a:r>
            <a:r>
              <a:rPr lang="en-AU" sz="1800"/>
              <a:t>, </a:t>
            </a:r>
            <a:r>
              <a:rPr lang="en-AU" sz="1800" err="1"/>
              <a:t>ogleda</a:t>
            </a:r>
            <a:r>
              <a:rPr lang="en-AU" sz="1800"/>
              <a:t> i u </a:t>
            </a:r>
            <a:r>
              <a:rPr lang="en-AU" sz="1800" err="1"/>
              <a:t>činjenici</a:t>
            </a:r>
            <a:r>
              <a:rPr lang="en-AU" sz="1800"/>
              <a:t> da je </a:t>
            </a:r>
            <a:r>
              <a:rPr lang="en-AU" sz="1800" err="1"/>
              <a:t>Zagrebački</a:t>
            </a:r>
            <a:r>
              <a:rPr lang="en-AU" sz="1800"/>
              <a:t> holding </a:t>
            </a:r>
            <a:r>
              <a:rPr lang="en-AU" sz="1800" err="1"/>
              <a:t>relativno</a:t>
            </a:r>
            <a:r>
              <a:rPr lang="en-AU" sz="1800"/>
              <a:t> </a:t>
            </a:r>
            <a:r>
              <a:rPr lang="en-AU" sz="1800" err="1"/>
              <a:t>kratkom</a:t>
            </a:r>
            <a:r>
              <a:rPr lang="en-AU" sz="1800"/>
              <a:t> </a:t>
            </a:r>
            <a:r>
              <a:rPr lang="en-AU" sz="1800" err="1"/>
              <a:t>roku</a:t>
            </a:r>
            <a:r>
              <a:rPr lang="en-AU" sz="1800"/>
              <a:t> </a:t>
            </a:r>
            <a:r>
              <a:rPr lang="en-AU" sz="1800" err="1"/>
              <a:t>izvršio</a:t>
            </a:r>
            <a:r>
              <a:rPr lang="en-AU" sz="1800"/>
              <a:t> </a:t>
            </a:r>
            <a:r>
              <a:rPr lang="en-AU" sz="1800" err="1"/>
              <a:t>plaćanje</a:t>
            </a:r>
            <a:r>
              <a:rPr lang="en-AU" sz="1800"/>
              <a:t> </a:t>
            </a:r>
            <a:r>
              <a:rPr lang="en-AU" sz="1800" err="1"/>
              <a:t>zaostalih</a:t>
            </a:r>
            <a:r>
              <a:rPr lang="en-AU" sz="1800"/>
              <a:t> </a:t>
            </a:r>
            <a:r>
              <a:rPr lang="en-AU" sz="1800" err="1"/>
              <a:t>obaveza</a:t>
            </a:r>
            <a:r>
              <a:rPr lang="en-AU" sz="1800"/>
              <a:t> </a:t>
            </a:r>
            <a:r>
              <a:rPr lang="en-AU" sz="1800" err="1"/>
              <a:t>prema</a:t>
            </a:r>
            <a:r>
              <a:rPr lang="en-AU" sz="1800"/>
              <a:t> </a:t>
            </a:r>
            <a:r>
              <a:rPr lang="en-AU" sz="1800" err="1"/>
              <a:t>dobavljačima</a:t>
            </a:r>
            <a:r>
              <a:rPr lang="en-AU" sz="1800"/>
              <a:t> u </a:t>
            </a:r>
            <a:r>
              <a:rPr lang="en-AU" sz="1800" err="1"/>
              <a:t>visini</a:t>
            </a:r>
            <a:r>
              <a:rPr lang="en-AU" sz="1800"/>
              <a:t> od </a:t>
            </a:r>
            <a:r>
              <a:rPr lang="hr-HR" sz="1800" smtClean="0"/>
              <a:t>700</a:t>
            </a:r>
            <a:r>
              <a:rPr lang="en-AU" sz="1800" smtClean="0"/>
              <a:t> </a:t>
            </a:r>
            <a:r>
              <a:rPr lang="en-AU" sz="1800" err="1"/>
              <a:t>milijuna</a:t>
            </a:r>
            <a:r>
              <a:rPr lang="en-AU" sz="1800"/>
              <a:t> </a:t>
            </a:r>
            <a:r>
              <a:rPr lang="en-AU" sz="1800" err="1"/>
              <a:t>kuna</a:t>
            </a:r>
            <a:r>
              <a:rPr lang="en-AU" sz="1800"/>
              <a:t>.</a:t>
            </a:r>
            <a:endParaRPr lang="hr-HR" sz="1800"/>
          </a:p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65736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200" b="1" smtClean="0"/>
              <a:t>Naš rad prepoznaju i drugi</a:t>
            </a:r>
            <a:endParaRPr lang="hr-HR" sz="32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AU" sz="1800"/>
              <a:t>Zagreb </a:t>
            </a:r>
            <a:r>
              <a:rPr lang="en-AU" sz="1800" err="1"/>
              <a:t>dobitnik</a:t>
            </a:r>
            <a:r>
              <a:rPr lang="en-AU" sz="1800"/>
              <a:t> </a:t>
            </a:r>
            <a:r>
              <a:rPr lang="en-AU" sz="1800" err="1"/>
              <a:t>brojnih</a:t>
            </a:r>
            <a:r>
              <a:rPr lang="en-AU" sz="1800"/>
              <a:t> </a:t>
            </a:r>
            <a:r>
              <a:rPr lang="en-AU" sz="1800" err="1"/>
              <a:t>domaćih</a:t>
            </a:r>
            <a:r>
              <a:rPr lang="en-AU" sz="1800"/>
              <a:t> i </a:t>
            </a:r>
            <a:r>
              <a:rPr lang="en-AU" sz="1800" err="1"/>
              <a:t>međunarodnih</a:t>
            </a:r>
            <a:r>
              <a:rPr lang="en-AU" sz="1800"/>
              <a:t> </a:t>
            </a:r>
            <a:r>
              <a:rPr lang="en-AU" sz="1800" err="1"/>
              <a:t>nagrada</a:t>
            </a:r>
            <a:r>
              <a:rPr lang="en-AU" sz="1800"/>
              <a:t> i </a:t>
            </a:r>
            <a:r>
              <a:rPr lang="en-AU" sz="1800" err="1"/>
              <a:t>priznanja</a:t>
            </a:r>
            <a:r>
              <a:rPr lang="en-AU" sz="1800"/>
              <a:t>, </a:t>
            </a:r>
            <a:r>
              <a:rPr lang="en-AU" sz="1800" err="1"/>
              <a:t>među</a:t>
            </a:r>
            <a:r>
              <a:rPr lang="en-AU" sz="1800"/>
              <a:t> </a:t>
            </a:r>
            <a:r>
              <a:rPr lang="en-AU" sz="1800" err="1"/>
              <a:t>kojima</a:t>
            </a:r>
            <a:r>
              <a:rPr lang="en-AU" sz="1800"/>
              <a:t> i </a:t>
            </a:r>
            <a:r>
              <a:rPr lang="en-AU" sz="1800" b="1" err="1"/>
              <a:t>glavne</a:t>
            </a:r>
            <a:r>
              <a:rPr lang="en-AU" sz="1800" b="1"/>
              <a:t> </a:t>
            </a:r>
            <a:r>
              <a:rPr lang="en-AU" sz="1800" b="1" err="1"/>
              <a:t>europske</a:t>
            </a:r>
            <a:r>
              <a:rPr lang="en-AU" sz="1800" b="1"/>
              <a:t> </a:t>
            </a:r>
            <a:r>
              <a:rPr lang="en-AU" sz="1800" b="1" err="1"/>
              <a:t>nagrade</a:t>
            </a:r>
            <a:r>
              <a:rPr lang="en-AU" sz="1800" b="1"/>
              <a:t> za </a:t>
            </a:r>
            <a:r>
              <a:rPr lang="en-AU" sz="1800" b="1" err="1"/>
              <a:t>mobilnost</a:t>
            </a:r>
            <a:r>
              <a:rPr lang="en-AU" sz="1800"/>
              <a:t>, </a:t>
            </a:r>
            <a:r>
              <a:rPr lang="en-AU" sz="1800" b="1" err="1"/>
              <a:t>europske</a:t>
            </a:r>
            <a:r>
              <a:rPr lang="en-AU" sz="1800" b="1"/>
              <a:t> </a:t>
            </a:r>
            <a:r>
              <a:rPr lang="en-AU" sz="1800" b="1" err="1"/>
              <a:t>nagrade</a:t>
            </a:r>
            <a:r>
              <a:rPr lang="en-AU" sz="1800" b="1"/>
              <a:t> </a:t>
            </a:r>
            <a:r>
              <a:rPr lang="hr-HR" sz="1800" b="1" smtClean="0"/>
              <a:t>Zlatni</a:t>
            </a:r>
            <a:r>
              <a:rPr lang="en-AU" sz="1800" b="1" smtClean="0"/>
              <a:t> </a:t>
            </a:r>
            <a:r>
              <a:rPr lang="en-AU" sz="1800" b="1" err="1"/>
              <a:t>cvijet</a:t>
            </a:r>
            <a:r>
              <a:rPr lang="en-AU" sz="1800"/>
              <a:t> za </a:t>
            </a:r>
            <a:r>
              <a:rPr lang="en-AU" sz="1800" err="1"/>
              <a:t>hortikulturno</a:t>
            </a:r>
            <a:r>
              <a:rPr lang="en-AU" sz="1800"/>
              <a:t> </a:t>
            </a:r>
            <a:r>
              <a:rPr lang="en-AU" sz="1800" err="1"/>
              <a:t>uređenje</a:t>
            </a:r>
            <a:r>
              <a:rPr lang="en-AU" sz="1800"/>
              <a:t> </a:t>
            </a:r>
            <a:r>
              <a:rPr lang="en-AU" sz="1800" err="1"/>
              <a:t>grada</a:t>
            </a:r>
            <a:r>
              <a:rPr lang="en-AU" sz="1800"/>
              <a:t>, </a:t>
            </a:r>
            <a:r>
              <a:rPr lang="en-AU" sz="1800" err="1"/>
              <a:t>turističku</a:t>
            </a:r>
            <a:r>
              <a:rPr lang="en-AU" sz="1800"/>
              <a:t> </a:t>
            </a:r>
            <a:r>
              <a:rPr lang="en-AU" sz="1800" err="1"/>
              <a:t>ponudu</a:t>
            </a:r>
            <a:r>
              <a:rPr lang="en-AU" sz="1800"/>
              <a:t>, </a:t>
            </a:r>
            <a:r>
              <a:rPr lang="en-AU" sz="1800" err="1"/>
              <a:t>komunalnu</a:t>
            </a:r>
            <a:r>
              <a:rPr lang="en-AU" sz="1800"/>
              <a:t> </a:t>
            </a:r>
            <a:r>
              <a:rPr lang="en-AU" sz="1800" err="1"/>
              <a:t>uređenost</a:t>
            </a:r>
            <a:r>
              <a:rPr lang="en-AU" sz="1800"/>
              <a:t>, </a:t>
            </a:r>
            <a:r>
              <a:rPr lang="en-AU" sz="1800" err="1"/>
              <a:t>ekološku</a:t>
            </a:r>
            <a:r>
              <a:rPr lang="en-AU" sz="1800"/>
              <a:t> </a:t>
            </a:r>
            <a:r>
              <a:rPr lang="en-AU" sz="1800" err="1"/>
              <a:t>svijest</a:t>
            </a:r>
            <a:r>
              <a:rPr lang="en-AU" sz="1800"/>
              <a:t> </a:t>
            </a:r>
            <a:r>
              <a:rPr lang="en-AU" sz="1800" err="1"/>
              <a:t>te</a:t>
            </a:r>
            <a:r>
              <a:rPr lang="en-AU" sz="1800"/>
              <a:t> </a:t>
            </a:r>
            <a:r>
              <a:rPr lang="en-AU" sz="1800" err="1"/>
              <a:t>ekološke</a:t>
            </a:r>
            <a:r>
              <a:rPr lang="en-AU" sz="1800"/>
              <a:t> </a:t>
            </a:r>
            <a:r>
              <a:rPr lang="en-AU" sz="1800" err="1"/>
              <a:t>projekte</a:t>
            </a:r>
            <a:r>
              <a:rPr lang="en-AU" sz="1800"/>
              <a:t> </a:t>
            </a:r>
            <a:r>
              <a:rPr lang="en-AU" sz="1800" err="1"/>
              <a:t>zaštite</a:t>
            </a:r>
            <a:r>
              <a:rPr lang="en-AU" sz="1800"/>
              <a:t> i to u </a:t>
            </a:r>
            <a:r>
              <a:rPr lang="en-AU" sz="1800" err="1"/>
              <a:t>konkurenciji</a:t>
            </a:r>
            <a:r>
              <a:rPr lang="en-AU" sz="1800"/>
              <a:t> 2400 </a:t>
            </a:r>
            <a:r>
              <a:rPr lang="en-AU" sz="1800" err="1"/>
              <a:t>europskih</a:t>
            </a:r>
            <a:r>
              <a:rPr lang="en-AU" sz="1800"/>
              <a:t> </a:t>
            </a:r>
            <a:r>
              <a:rPr lang="en-AU" sz="1800" err="1"/>
              <a:t>gradova</a:t>
            </a:r>
            <a:r>
              <a:rPr lang="en-AU" sz="1800"/>
              <a:t>, </a:t>
            </a:r>
            <a:r>
              <a:rPr lang="en-AU" sz="1800" err="1"/>
              <a:t>kao</a:t>
            </a:r>
            <a:r>
              <a:rPr lang="en-AU" sz="1800"/>
              <a:t> i </a:t>
            </a:r>
            <a:r>
              <a:rPr lang="en-AU" sz="1800" b="1" err="1"/>
              <a:t>prestižne</a:t>
            </a:r>
            <a:r>
              <a:rPr lang="en-AU" sz="1800" b="1"/>
              <a:t> </a:t>
            </a:r>
            <a:r>
              <a:rPr lang="en-AU" sz="1800" b="1" err="1"/>
              <a:t>nagrade</a:t>
            </a:r>
            <a:r>
              <a:rPr lang="en-AU" sz="1800" b="1"/>
              <a:t>  za </a:t>
            </a:r>
            <a:r>
              <a:rPr lang="en-AU" sz="1800" b="1" err="1"/>
              <a:t>najbolju</a:t>
            </a:r>
            <a:r>
              <a:rPr lang="en-AU" sz="1800" b="1"/>
              <a:t> </a:t>
            </a:r>
            <a:r>
              <a:rPr lang="en-AU" sz="1800" b="1" err="1"/>
              <a:t>koninentalnu</a:t>
            </a:r>
            <a:r>
              <a:rPr lang="en-AU" sz="1800" b="1"/>
              <a:t> </a:t>
            </a:r>
            <a:r>
              <a:rPr lang="en-AU" sz="1800" b="1" err="1"/>
              <a:t>turističku</a:t>
            </a:r>
            <a:r>
              <a:rPr lang="en-AU" sz="1800" b="1"/>
              <a:t> </a:t>
            </a:r>
            <a:r>
              <a:rPr lang="en-AU" sz="1800" b="1" err="1"/>
              <a:t>destinaciju</a:t>
            </a:r>
            <a:r>
              <a:rPr lang="en-AU" sz="1800"/>
              <a:t> u </a:t>
            </a:r>
            <a:r>
              <a:rPr lang="en-AU" sz="1800" err="1"/>
              <a:t>Hrvatskoj</a:t>
            </a:r>
            <a:r>
              <a:rPr lang="en-AU" sz="1800"/>
              <a:t>..</a:t>
            </a:r>
            <a:r>
              <a:rPr lang="pl-PL" sz="1800" smtClean="0"/>
              <a:t>. </a:t>
            </a:r>
            <a:r>
              <a:rPr lang="pl-PL" sz="1800"/>
              <a:t>Neka nam to bude putokaz i ohrabrenje</a:t>
            </a:r>
            <a:r>
              <a:rPr lang="pl-PL" sz="1800" smtClean="0"/>
              <a:t>!</a:t>
            </a:r>
          </a:p>
          <a:p>
            <a:r>
              <a:rPr lang="pl-PL" sz="1800"/>
              <a:t>Nastavimo tako, kao i uvijek, 365 dana zajedno!</a:t>
            </a:r>
            <a:endParaRPr lang="hr-HR" sz="1800"/>
          </a:p>
          <a:p>
            <a:pPr marL="0" indent="0">
              <a:buNone/>
            </a:pPr>
            <a:r>
              <a:rPr lang="pl-PL" sz="1800"/>
              <a:t> </a:t>
            </a:r>
            <a:endParaRPr lang="hr-HR" sz="1800"/>
          </a:p>
          <a:p>
            <a:pPr>
              <a:lnSpc>
                <a:spcPct val="200000"/>
              </a:lnSpc>
            </a:pPr>
            <a:endParaRPr lang="hr-HR" sz="1800"/>
          </a:p>
          <a:p>
            <a:endParaRPr lang="hr-HR"/>
          </a:p>
        </p:txBody>
      </p:sp>
      <p:pic>
        <p:nvPicPr>
          <p:cNvPr id="4" name="Picture 3" descr="logo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792088" cy="8640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276351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442424"/>
          </a:xfrm>
        </p:spPr>
        <p:txBody>
          <a:bodyPr>
            <a:normAutofit fontScale="90000"/>
          </a:bodyPr>
          <a:lstStyle/>
          <a:p>
            <a:pPr algn="ctr"/>
            <a:r>
              <a:rPr lang="hr-HR" smtClean="0"/>
              <a:t/>
            </a:r>
            <a:br>
              <a:rPr lang="hr-HR" smtClean="0"/>
            </a:br>
            <a:r>
              <a:rPr lang="hr-HR"/>
              <a:t/>
            </a:r>
            <a:br>
              <a:rPr lang="hr-HR"/>
            </a:br>
            <a:r>
              <a:rPr lang="hr-HR" b="1" smtClean="0"/>
              <a:t>Hvala </a:t>
            </a:r>
            <a:r>
              <a:rPr lang="hr-HR" b="1"/>
              <a:t>na </a:t>
            </a:r>
            <a:r>
              <a:rPr lang="hr-HR" b="1" smtClean="0"/>
              <a:t>pažnji !</a:t>
            </a:r>
            <a:r>
              <a:rPr lang="hr-HR" b="1"/>
              <a:t/>
            </a:r>
            <a:br>
              <a:rPr lang="hr-HR" b="1"/>
            </a:br>
            <a:endParaRPr lang="hr-HR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smtClean="0"/>
          </a:p>
          <a:p>
            <a:endParaRPr lang="hr-HR" smtClean="0"/>
          </a:p>
          <a:p>
            <a:endParaRPr lang="hr-HR"/>
          </a:p>
          <a:p>
            <a:endParaRPr lang="hr-HR"/>
          </a:p>
          <a:p>
            <a:pPr marL="0" indent="0" algn="ctr">
              <a:buNone/>
            </a:pPr>
            <a:endParaRPr lang="hr-HR" smtClean="0"/>
          </a:p>
          <a:p>
            <a:pPr marL="0" indent="0" algn="ctr">
              <a:buNone/>
            </a:pPr>
            <a:r>
              <a:rPr lang="hr-HR" sz="1800" smtClean="0"/>
              <a:t>GRAD ZAGREB</a:t>
            </a:r>
          </a:p>
          <a:p>
            <a:pPr marL="0" indent="0" algn="ctr">
              <a:buNone/>
            </a:pPr>
            <a:r>
              <a:rPr lang="hr-HR" sz="1800" smtClean="0"/>
              <a:t>GRADONAČELNIK</a:t>
            </a:r>
          </a:p>
          <a:p>
            <a:pPr marL="0" indent="0" algn="ctr">
              <a:buNone/>
            </a:pPr>
            <a:r>
              <a:rPr lang="hr-HR" sz="1800" smtClean="0"/>
              <a:t>Trg S. Radića 1</a:t>
            </a:r>
          </a:p>
          <a:p>
            <a:pPr marL="0" indent="0" algn="ctr">
              <a:buNone/>
            </a:pPr>
            <a:r>
              <a:rPr lang="hr-HR" sz="1800" smtClean="0"/>
              <a:t>www.zagreb.hr</a:t>
            </a:r>
            <a:endParaRPr lang="hr-HR" sz="1800"/>
          </a:p>
        </p:txBody>
      </p:sp>
      <p:pic>
        <p:nvPicPr>
          <p:cNvPr id="4" name="Picture 3" descr="logo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2420888"/>
            <a:ext cx="1224136" cy="1296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870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4400" smtClean="0"/>
              <a:t>„100 DANA”</a:t>
            </a:r>
            <a:endParaRPr lang="hr-HR" sz="4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r-HR" sz="2000" smtClean="0"/>
          </a:p>
          <a:p>
            <a:pPr>
              <a:lnSpc>
                <a:spcPct val="200000"/>
              </a:lnSpc>
            </a:pPr>
            <a:r>
              <a:rPr lang="en-AU" sz="1800" err="1" smtClean="0"/>
              <a:t>Drage</a:t>
            </a:r>
            <a:r>
              <a:rPr lang="en-AU" sz="1800" smtClean="0"/>
              <a:t> </a:t>
            </a:r>
            <a:r>
              <a:rPr lang="en-AU" sz="1800" err="1"/>
              <a:t>Zagrepčanke</a:t>
            </a:r>
            <a:r>
              <a:rPr lang="en-AU" sz="1800"/>
              <a:t> i </a:t>
            </a:r>
            <a:r>
              <a:rPr lang="en-AU" sz="1800" err="1"/>
              <a:t>Zagrepčani</a:t>
            </a:r>
            <a:r>
              <a:rPr lang="en-AU" sz="1800"/>
              <a:t>,</a:t>
            </a:r>
            <a:endParaRPr lang="hr-HR" sz="1800"/>
          </a:p>
          <a:p>
            <a:pPr>
              <a:lnSpc>
                <a:spcPct val="200000"/>
              </a:lnSpc>
            </a:pPr>
            <a:endParaRPr lang="hr-HR" sz="1800"/>
          </a:p>
          <a:p>
            <a:pPr marL="0" indent="0">
              <a:lnSpc>
                <a:spcPct val="200000"/>
              </a:lnSpc>
              <a:buNone/>
            </a:pPr>
            <a:r>
              <a:rPr lang="en-AU" sz="1800" err="1"/>
              <a:t>stotinjak</a:t>
            </a:r>
            <a:r>
              <a:rPr lang="en-AU" sz="1800"/>
              <a:t> </a:t>
            </a:r>
            <a:r>
              <a:rPr lang="en-AU" sz="1800" err="1"/>
              <a:t>dana</a:t>
            </a:r>
            <a:r>
              <a:rPr lang="en-AU" sz="1800"/>
              <a:t> </a:t>
            </a:r>
            <a:r>
              <a:rPr lang="en-AU" sz="1800" err="1"/>
              <a:t>nije</a:t>
            </a:r>
            <a:r>
              <a:rPr lang="en-AU" sz="1800"/>
              <a:t> </a:t>
            </a:r>
            <a:r>
              <a:rPr lang="en-AU" sz="1800" err="1"/>
              <a:t>puno</a:t>
            </a:r>
            <a:r>
              <a:rPr lang="en-AU" sz="1800"/>
              <a:t> </a:t>
            </a:r>
            <a:r>
              <a:rPr lang="en-AU" sz="1800" err="1"/>
              <a:t>ni</a:t>
            </a:r>
            <a:r>
              <a:rPr lang="en-AU" sz="1800"/>
              <a:t> u </a:t>
            </a:r>
            <a:r>
              <a:rPr lang="en-AU" sz="1800" err="1"/>
              <a:t>životu</a:t>
            </a:r>
            <a:r>
              <a:rPr lang="en-AU" sz="1800"/>
              <a:t> </a:t>
            </a:r>
            <a:r>
              <a:rPr lang="en-AU" sz="1800" err="1"/>
              <a:t>čovjeka</a:t>
            </a:r>
            <a:r>
              <a:rPr lang="en-AU" sz="1800"/>
              <a:t>, a </a:t>
            </a:r>
            <a:r>
              <a:rPr lang="en-AU" sz="1800" err="1"/>
              <a:t>kamoli</a:t>
            </a:r>
            <a:r>
              <a:rPr lang="en-AU" sz="1800"/>
              <a:t> u </a:t>
            </a:r>
            <a:r>
              <a:rPr lang="en-AU" sz="1800" err="1"/>
              <a:t>životu</a:t>
            </a:r>
            <a:r>
              <a:rPr lang="en-AU" sz="1800"/>
              <a:t> </a:t>
            </a:r>
            <a:r>
              <a:rPr lang="en-AU" sz="1800" err="1"/>
              <a:t>jednog</a:t>
            </a:r>
            <a:r>
              <a:rPr lang="en-AU" sz="1800"/>
              <a:t> </a:t>
            </a:r>
            <a:r>
              <a:rPr lang="en-AU" sz="1800" err="1"/>
              <a:t>grada</a:t>
            </a:r>
            <a:r>
              <a:rPr lang="en-AU" sz="1800"/>
              <a:t>. No </a:t>
            </a:r>
            <a:r>
              <a:rPr lang="en-AU" sz="1800" err="1"/>
              <a:t>unatoč</a:t>
            </a:r>
            <a:r>
              <a:rPr lang="en-AU" sz="1800"/>
              <a:t> </a:t>
            </a:r>
            <a:r>
              <a:rPr lang="en-AU" sz="1800" err="1"/>
              <a:t>tomu</a:t>
            </a:r>
            <a:r>
              <a:rPr lang="en-AU" sz="1800"/>
              <a:t>, </a:t>
            </a:r>
            <a:r>
              <a:rPr lang="en-AU" sz="1800" err="1"/>
              <a:t>želim</a:t>
            </a:r>
            <a:r>
              <a:rPr lang="en-AU" sz="1800"/>
              <a:t> vas </a:t>
            </a:r>
            <a:r>
              <a:rPr lang="en-AU" sz="1800" err="1"/>
              <a:t>obavijestiti</a:t>
            </a:r>
            <a:r>
              <a:rPr lang="en-AU" sz="1800"/>
              <a:t> o tome </a:t>
            </a:r>
            <a:r>
              <a:rPr lang="en-AU" sz="1800" err="1"/>
              <a:t>što</a:t>
            </a:r>
            <a:r>
              <a:rPr lang="en-AU" sz="1800"/>
              <a:t> </a:t>
            </a:r>
            <a:r>
              <a:rPr lang="en-AU" sz="1800" err="1"/>
              <a:t>smo</a:t>
            </a:r>
            <a:r>
              <a:rPr lang="en-AU" sz="1800"/>
              <a:t> </a:t>
            </a:r>
            <a:r>
              <a:rPr lang="en-AU" sz="1800" err="1"/>
              <a:t>učinili</a:t>
            </a:r>
            <a:r>
              <a:rPr lang="en-AU" sz="1800"/>
              <a:t> od </a:t>
            </a:r>
            <a:r>
              <a:rPr lang="en-AU" sz="1800" err="1"/>
              <a:t>izbora</a:t>
            </a:r>
            <a:r>
              <a:rPr lang="en-AU" sz="1800"/>
              <a:t> do </a:t>
            </a:r>
            <a:r>
              <a:rPr lang="en-AU" sz="1800" err="1"/>
              <a:t>danas</a:t>
            </a:r>
            <a:r>
              <a:rPr lang="en-AU" sz="1800"/>
              <a:t>. Na to me </a:t>
            </a:r>
            <a:r>
              <a:rPr lang="en-AU" sz="1800" err="1"/>
              <a:t>obvezuje</a:t>
            </a:r>
            <a:r>
              <a:rPr lang="en-AU" sz="1800"/>
              <a:t> vasa </a:t>
            </a:r>
            <a:r>
              <a:rPr lang="en-AU" sz="1800" err="1"/>
              <a:t>potpora</a:t>
            </a:r>
            <a:r>
              <a:rPr lang="en-AU" sz="1800"/>
              <a:t>, </a:t>
            </a:r>
            <a:r>
              <a:rPr lang="en-AU" sz="1800" err="1"/>
              <a:t>vrijeme</a:t>
            </a:r>
            <a:r>
              <a:rPr lang="en-AU" sz="1800"/>
              <a:t> u </a:t>
            </a:r>
            <a:r>
              <a:rPr lang="en-AU" sz="1800" err="1"/>
              <a:t>kojem</a:t>
            </a:r>
            <a:r>
              <a:rPr lang="en-AU" sz="1800"/>
              <a:t> </a:t>
            </a:r>
            <a:r>
              <a:rPr lang="en-AU" sz="1800" err="1"/>
              <a:t>živimo</a:t>
            </a:r>
            <a:r>
              <a:rPr lang="en-AU" sz="1800"/>
              <a:t>, </a:t>
            </a:r>
            <a:r>
              <a:rPr lang="en-AU" sz="1800" err="1"/>
              <a:t>kao</a:t>
            </a:r>
            <a:r>
              <a:rPr lang="en-AU" sz="1800"/>
              <a:t> i </a:t>
            </a:r>
            <a:r>
              <a:rPr lang="en-AU" sz="1800" err="1"/>
              <a:t>moj</a:t>
            </a:r>
            <a:r>
              <a:rPr lang="en-AU" sz="1800"/>
              <a:t> </a:t>
            </a:r>
            <a:r>
              <a:rPr lang="en-AU" sz="1800" err="1"/>
              <a:t>predizborni</a:t>
            </a:r>
            <a:r>
              <a:rPr lang="en-AU" sz="1800"/>
              <a:t> program i </a:t>
            </a:r>
            <a:r>
              <a:rPr lang="en-AU" sz="1800" err="1"/>
              <a:t>obećanja</a:t>
            </a:r>
            <a:r>
              <a:rPr lang="en-AU" sz="1800"/>
              <a:t> </a:t>
            </a:r>
            <a:r>
              <a:rPr lang="en-AU" sz="1800" err="1"/>
              <a:t>koja</a:t>
            </a:r>
            <a:r>
              <a:rPr lang="en-AU" sz="1800"/>
              <a:t> </a:t>
            </a:r>
            <a:r>
              <a:rPr lang="en-AU" sz="1800" err="1"/>
              <a:t>sam</a:t>
            </a:r>
            <a:r>
              <a:rPr lang="en-AU" sz="1800"/>
              <a:t> </a:t>
            </a:r>
            <a:r>
              <a:rPr lang="en-AU" sz="1800" err="1"/>
              <a:t>dao</a:t>
            </a:r>
            <a:r>
              <a:rPr lang="en-AU" sz="1800"/>
              <a:t>:</a:t>
            </a:r>
            <a:endParaRPr lang="hr-HR" sz="1800"/>
          </a:p>
          <a:p>
            <a:pPr marL="0" indent="0">
              <a:lnSpc>
                <a:spcPct val="200000"/>
              </a:lnSpc>
              <a:buNone/>
            </a:pPr>
            <a:endParaRPr lang="hr-HR" sz="1800"/>
          </a:p>
        </p:txBody>
      </p:sp>
      <p:pic>
        <p:nvPicPr>
          <p:cNvPr id="4" name="Picture 3" descr="logo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792088" cy="8640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57483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Autofit/>
          </a:bodyPr>
          <a:lstStyle/>
          <a:p>
            <a:pPr algn="ctr"/>
            <a:r>
              <a:rPr lang="hr-HR" sz="2800" b="1" smtClean="0"/>
              <a:t>      Besplatni udžbenici / Pravedniji oblik participacije  roditelja u troškovima za vrtiće i jaslice</a:t>
            </a:r>
            <a:endParaRPr lang="hr-HR" sz="28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endParaRPr lang="hr-HR" sz="2800" b="1" smtClean="0"/>
          </a:p>
          <a:p>
            <a:pPr lvl="0">
              <a:lnSpc>
                <a:spcPct val="200000"/>
              </a:lnSpc>
            </a:pPr>
            <a:r>
              <a:rPr lang="en-AU" sz="2000" b="1" err="1" smtClean="0"/>
              <a:t>Osigurali</a:t>
            </a:r>
            <a:r>
              <a:rPr lang="en-AU" sz="2000" b="1" smtClean="0"/>
              <a:t> </a:t>
            </a:r>
            <a:r>
              <a:rPr lang="en-AU" sz="2000" b="1" err="1"/>
              <a:t>smo</a:t>
            </a:r>
            <a:r>
              <a:rPr lang="en-AU" sz="2000" b="1"/>
              <a:t> </a:t>
            </a:r>
            <a:r>
              <a:rPr lang="en-AU" sz="2000" b="1" err="1"/>
              <a:t>besplatne</a:t>
            </a:r>
            <a:r>
              <a:rPr lang="en-AU" sz="2000" b="1"/>
              <a:t> </a:t>
            </a:r>
            <a:r>
              <a:rPr lang="en-AU" sz="2000" b="1" err="1"/>
              <a:t>udžbenike</a:t>
            </a:r>
            <a:r>
              <a:rPr lang="en-AU" sz="2000" b="1"/>
              <a:t> </a:t>
            </a:r>
            <a:r>
              <a:rPr lang="en-AU" sz="2000"/>
              <a:t>za </a:t>
            </a:r>
            <a:r>
              <a:rPr lang="en-AU" sz="2000" err="1"/>
              <a:t>svih</a:t>
            </a:r>
            <a:r>
              <a:rPr lang="en-AU" sz="2000"/>
              <a:t> 58.000 </a:t>
            </a:r>
            <a:r>
              <a:rPr lang="en-AU" sz="2000" err="1"/>
              <a:t>osnovnoškolaca</a:t>
            </a:r>
            <a:r>
              <a:rPr lang="en-AU" sz="2000"/>
              <a:t> u </a:t>
            </a:r>
            <a:r>
              <a:rPr lang="en-AU" sz="2000" err="1"/>
              <a:t>gradu</a:t>
            </a:r>
            <a:r>
              <a:rPr lang="en-AU" sz="2000"/>
              <a:t> </a:t>
            </a:r>
            <a:r>
              <a:rPr lang="en-AU" sz="2000" err="1" smtClean="0"/>
              <a:t>Zagrebu</a:t>
            </a:r>
            <a:r>
              <a:rPr lang="hr-HR" sz="2000" smtClean="0"/>
              <a:t>;</a:t>
            </a:r>
            <a:r>
              <a:rPr lang="en-AU" sz="2000" smtClean="0"/>
              <a:t> </a:t>
            </a:r>
            <a:endParaRPr lang="hr-HR" sz="2000" smtClean="0"/>
          </a:p>
          <a:p>
            <a:pPr lvl="0">
              <a:lnSpc>
                <a:spcPct val="200000"/>
              </a:lnSpc>
            </a:pPr>
            <a:r>
              <a:rPr lang="hr-HR" sz="2000" b="1" smtClean="0"/>
              <a:t>P</a:t>
            </a:r>
            <a:r>
              <a:rPr lang="en-AU" sz="2000" b="1" err="1" smtClean="0"/>
              <a:t>roveli</a:t>
            </a:r>
            <a:r>
              <a:rPr lang="en-AU" sz="2000" b="1" smtClean="0"/>
              <a:t> </a:t>
            </a:r>
            <a:r>
              <a:rPr lang="en-AU" sz="2000" b="1" err="1"/>
              <a:t>pravedniji</a:t>
            </a:r>
            <a:r>
              <a:rPr lang="en-AU" sz="2000" b="1"/>
              <a:t> </a:t>
            </a:r>
            <a:r>
              <a:rPr lang="en-AU" sz="2000" b="1" err="1"/>
              <a:t>oblik</a:t>
            </a:r>
            <a:r>
              <a:rPr lang="en-AU" sz="2000" b="1"/>
              <a:t> </a:t>
            </a:r>
            <a:r>
              <a:rPr lang="en-AU" sz="2000" b="1" err="1"/>
              <a:t>participacije</a:t>
            </a:r>
            <a:r>
              <a:rPr lang="en-AU" sz="2000" b="1"/>
              <a:t> </a:t>
            </a:r>
            <a:r>
              <a:rPr lang="en-AU" sz="2000" b="1" err="1"/>
              <a:t>roditelja</a:t>
            </a:r>
            <a:r>
              <a:rPr lang="en-AU" sz="2000" b="1"/>
              <a:t> u </a:t>
            </a:r>
            <a:r>
              <a:rPr lang="en-AU" sz="2000" b="1" err="1"/>
              <a:t>troškovima</a:t>
            </a:r>
            <a:r>
              <a:rPr lang="en-AU" sz="2000" b="1"/>
              <a:t> za </a:t>
            </a:r>
            <a:r>
              <a:rPr lang="en-AU" sz="2000" b="1" err="1"/>
              <a:t>vrtiće</a:t>
            </a:r>
            <a:r>
              <a:rPr lang="en-AU" sz="2000" b="1"/>
              <a:t> i </a:t>
            </a:r>
            <a:r>
              <a:rPr lang="en-AU" sz="2000" b="1" err="1"/>
              <a:t>jaslice</a:t>
            </a:r>
            <a:r>
              <a:rPr lang="en-AU" sz="2000"/>
              <a:t> </a:t>
            </a:r>
            <a:r>
              <a:rPr lang="en-AU" sz="2000" err="1"/>
              <a:t>kako</a:t>
            </a:r>
            <a:r>
              <a:rPr lang="en-AU" sz="2000"/>
              <a:t> bi </a:t>
            </a:r>
            <a:r>
              <a:rPr lang="en-AU" sz="2000" err="1"/>
              <a:t>obitelji</a:t>
            </a:r>
            <a:r>
              <a:rPr lang="en-AU" sz="2000"/>
              <a:t> s </a:t>
            </a:r>
            <a:r>
              <a:rPr lang="en-AU" sz="2000" err="1"/>
              <a:t>najnižim</a:t>
            </a:r>
            <a:r>
              <a:rPr lang="en-AU" sz="2000"/>
              <a:t> </a:t>
            </a:r>
            <a:r>
              <a:rPr lang="en-AU" sz="2000" err="1"/>
              <a:t>prihodima</a:t>
            </a:r>
            <a:r>
              <a:rPr lang="en-AU" sz="2000"/>
              <a:t> i </a:t>
            </a:r>
            <a:r>
              <a:rPr lang="en-AU" sz="2000" err="1"/>
              <a:t>najmanje</a:t>
            </a:r>
            <a:r>
              <a:rPr lang="en-AU" sz="2000"/>
              <a:t> </a:t>
            </a:r>
            <a:r>
              <a:rPr lang="en-AU" sz="2000" err="1" smtClean="0"/>
              <a:t>plaćale</a:t>
            </a:r>
            <a:r>
              <a:rPr lang="hr-HR" sz="2000" smtClean="0"/>
              <a:t>;</a:t>
            </a:r>
            <a:r>
              <a:rPr lang="en-AU" sz="2000" smtClean="0"/>
              <a:t> </a:t>
            </a:r>
            <a:endParaRPr lang="hr-HR" sz="2000" smtClean="0"/>
          </a:p>
          <a:p>
            <a:pPr lvl="0">
              <a:lnSpc>
                <a:spcPct val="200000"/>
              </a:lnSpc>
            </a:pPr>
            <a:r>
              <a:rPr lang="en-AU" sz="2000" err="1" smtClean="0"/>
              <a:t>Prvi</a:t>
            </a:r>
            <a:r>
              <a:rPr lang="en-AU" sz="2000" smtClean="0"/>
              <a:t> </a:t>
            </a:r>
            <a:r>
              <a:rPr lang="en-AU" sz="2000"/>
              <a:t>put </a:t>
            </a:r>
            <a:r>
              <a:rPr lang="en-AU" sz="2000" err="1"/>
              <a:t>smo</a:t>
            </a:r>
            <a:r>
              <a:rPr lang="en-AU" sz="2000"/>
              <a:t> </a:t>
            </a:r>
            <a:r>
              <a:rPr lang="en-AU" sz="2000" err="1"/>
              <a:t>osigurali</a:t>
            </a:r>
            <a:r>
              <a:rPr lang="en-AU" sz="2000"/>
              <a:t> i  </a:t>
            </a:r>
            <a:r>
              <a:rPr lang="en-AU" sz="2000" b="1" err="1"/>
              <a:t>mjesta</a:t>
            </a:r>
            <a:r>
              <a:rPr lang="en-AU" sz="2000" b="1"/>
              <a:t> za </a:t>
            </a:r>
            <a:r>
              <a:rPr lang="en-AU" sz="2000" b="1" err="1"/>
              <a:t>svu</a:t>
            </a:r>
            <a:r>
              <a:rPr lang="en-AU" sz="2000" b="1"/>
              <a:t> </a:t>
            </a:r>
            <a:r>
              <a:rPr lang="en-AU" sz="2000" b="1" err="1"/>
              <a:t>predškolsku</a:t>
            </a:r>
            <a:r>
              <a:rPr lang="en-AU" sz="2000" b="1"/>
              <a:t> </a:t>
            </a:r>
            <a:r>
              <a:rPr lang="en-AU" sz="2000" b="1" err="1"/>
              <a:t>djecu</a:t>
            </a:r>
            <a:r>
              <a:rPr lang="en-AU" sz="2000"/>
              <a:t> u </a:t>
            </a:r>
            <a:r>
              <a:rPr lang="en-AU" sz="2000" err="1"/>
              <a:t>tim</a:t>
            </a:r>
            <a:r>
              <a:rPr lang="en-AU" sz="2000"/>
              <a:t> </a:t>
            </a:r>
            <a:r>
              <a:rPr lang="en-AU" sz="2000" err="1" smtClean="0"/>
              <a:t>ustanovama</a:t>
            </a:r>
            <a:r>
              <a:rPr lang="hr-HR" sz="2000"/>
              <a:t>;</a:t>
            </a:r>
            <a:r>
              <a:rPr lang="en-AU" sz="2000" smtClean="0"/>
              <a:t> </a:t>
            </a:r>
            <a:endParaRPr lang="hr-HR" sz="2000" smtClean="0"/>
          </a:p>
          <a:p>
            <a:pPr lvl="0">
              <a:lnSpc>
                <a:spcPct val="200000"/>
              </a:lnSpc>
            </a:pPr>
            <a:r>
              <a:rPr lang="hr-HR" sz="2000" smtClean="0"/>
              <a:t>I dalje osiguravamo </a:t>
            </a:r>
            <a:r>
              <a:rPr lang="en-AU" sz="2000" b="1" err="1" smtClean="0"/>
              <a:t>besplatan</a:t>
            </a:r>
            <a:r>
              <a:rPr lang="en-AU" sz="2000" b="1" smtClean="0"/>
              <a:t> </a:t>
            </a:r>
            <a:r>
              <a:rPr lang="en-AU" sz="2000" b="1" err="1"/>
              <a:t>javni</a:t>
            </a:r>
            <a:r>
              <a:rPr lang="en-AU" sz="2000" b="1"/>
              <a:t> </a:t>
            </a:r>
            <a:r>
              <a:rPr lang="en-AU" sz="2000" b="1" err="1"/>
              <a:t>prijevoz</a:t>
            </a:r>
            <a:r>
              <a:rPr lang="en-AU" sz="2000" b="1"/>
              <a:t> za </a:t>
            </a:r>
            <a:r>
              <a:rPr lang="en-AU" sz="2000" b="1" err="1"/>
              <a:t>sve</a:t>
            </a:r>
            <a:r>
              <a:rPr lang="en-AU" sz="2000" b="1"/>
              <a:t> </a:t>
            </a:r>
            <a:r>
              <a:rPr lang="en-AU" sz="2000" b="1" err="1"/>
              <a:t>ranjive</a:t>
            </a:r>
            <a:r>
              <a:rPr lang="en-AU" sz="2000" b="1"/>
              <a:t> </a:t>
            </a:r>
            <a:r>
              <a:rPr lang="en-AU" sz="2000" b="1" err="1"/>
              <a:t>skupine</a:t>
            </a:r>
            <a:r>
              <a:rPr lang="en-AU" sz="2000"/>
              <a:t> u </a:t>
            </a:r>
            <a:r>
              <a:rPr lang="en-AU" sz="2000" err="1"/>
              <a:t>našem</a:t>
            </a:r>
            <a:r>
              <a:rPr lang="en-AU" sz="2000"/>
              <a:t> </a:t>
            </a:r>
            <a:r>
              <a:rPr lang="en-AU" sz="2000" err="1" smtClean="0"/>
              <a:t>gradu</a:t>
            </a:r>
            <a:r>
              <a:rPr lang="hr-HR" sz="2000" smtClean="0"/>
              <a:t>.</a:t>
            </a:r>
            <a:endParaRPr lang="hr-HR" sz="2000"/>
          </a:p>
          <a:p>
            <a:pPr>
              <a:lnSpc>
                <a:spcPct val="200000"/>
              </a:lnSpc>
            </a:pPr>
            <a:endParaRPr lang="hr-HR" sz="2000"/>
          </a:p>
        </p:txBody>
      </p:sp>
      <p:pic>
        <p:nvPicPr>
          <p:cNvPr id="4" name="Picture 3" descr="logo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792088" cy="8640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90319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600" b="1" smtClean="0"/>
              <a:t>Dvostruko niži komunalni doprinos</a:t>
            </a:r>
            <a:endParaRPr lang="hr-HR" sz="36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hr-HR" sz="1800" smtClean="0"/>
          </a:p>
          <a:p>
            <a:pPr lvl="0"/>
            <a:endParaRPr lang="hr-HR" sz="1800"/>
          </a:p>
          <a:p>
            <a:pPr lvl="0">
              <a:lnSpc>
                <a:spcPct val="200000"/>
              </a:lnSpc>
            </a:pPr>
            <a:r>
              <a:rPr lang="en-AU" sz="1800" err="1" smtClean="0"/>
              <a:t>Jedna</a:t>
            </a:r>
            <a:r>
              <a:rPr lang="en-AU" sz="1800" smtClean="0"/>
              <a:t> </a:t>
            </a:r>
            <a:r>
              <a:rPr lang="en-AU" sz="1800"/>
              <a:t>od </a:t>
            </a:r>
            <a:r>
              <a:rPr lang="en-AU" sz="1800" err="1"/>
              <a:t>socijalnih</a:t>
            </a:r>
            <a:r>
              <a:rPr lang="en-AU" sz="1800"/>
              <a:t> </a:t>
            </a:r>
            <a:r>
              <a:rPr lang="en-AU" sz="1800" err="1"/>
              <a:t>mjera</a:t>
            </a:r>
            <a:r>
              <a:rPr lang="en-AU" sz="1800"/>
              <a:t> </a:t>
            </a:r>
            <a:r>
              <a:rPr lang="en-AU" sz="1800" err="1"/>
              <a:t>svakako</a:t>
            </a:r>
            <a:r>
              <a:rPr lang="en-AU" sz="1800"/>
              <a:t> je i </a:t>
            </a:r>
            <a:r>
              <a:rPr lang="en-AU" sz="1800" b="1" err="1"/>
              <a:t>dva</a:t>
            </a:r>
            <a:r>
              <a:rPr lang="en-AU" sz="1800" b="1"/>
              <a:t> i </a:t>
            </a:r>
            <a:r>
              <a:rPr lang="en-AU" sz="1800" b="1" err="1"/>
              <a:t>po</a:t>
            </a:r>
            <a:r>
              <a:rPr lang="en-AU" sz="1800" b="1"/>
              <a:t> </a:t>
            </a:r>
            <a:r>
              <a:rPr lang="en-AU" sz="1800" b="1" err="1"/>
              <a:t>puta</a:t>
            </a:r>
            <a:r>
              <a:rPr lang="en-AU" sz="1800" b="1"/>
              <a:t> </a:t>
            </a:r>
            <a:r>
              <a:rPr lang="en-AU" sz="1800" b="1" err="1"/>
              <a:t>niži</a:t>
            </a:r>
            <a:r>
              <a:rPr lang="en-AU" sz="1800" b="1"/>
              <a:t> </a:t>
            </a:r>
            <a:r>
              <a:rPr lang="en-AU" sz="1800" b="1" err="1"/>
              <a:t>komunalni</a:t>
            </a:r>
            <a:r>
              <a:rPr lang="en-AU" sz="1800" b="1"/>
              <a:t> </a:t>
            </a:r>
            <a:r>
              <a:rPr lang="en-AU" sz="1800" b="1" err="1"/>
              <a:t>doprinos</a:t>
            </a:r>
            <a:r>
              <a:rPr lang="en-AU" sz="1800" b="1"/>
              <a:t> za </a:t>
            </a:r>
            <a:r>
              <a:rPr lang="en-AU" sz="1800" b="1" err="1"/>
              <a:t>legalizaciju</a:t>
            </a:r>
            <a:r>
              <a:rPr lang="en-AU" sz="1800" b="1"/>
              <a:t> </a:t>
            </a:r>
            <a:r>
              <a:rPr lang="en-AU" sz="1800" b="1" err="1"/>
              <a:t>bespravne</a:t>
            </a:r>
            <a:r>
              <a:rPr lang="en-AU" sz="1800" b="1"/>
              <a:t> </a:t>
            </a:r>
            <a:r>
              <a:rPr lang="en-AU" sz="1800" b="1" err="1"/>
              <a:t>gradnje</a:t>
            </a:r>
            <a:r>
              <a:rPr lang="en-AU" sz="1800"/>
              <a:t> u </a:t>
            </a:r>
            <a:r>
              <a:rPr lang="en-AU" sz="1800" err="1"/>
              <a:t>usporedbi</a:t>
            </a:r>
            <a:r>
              <a:rPr lang="en-AU" sz="1800"/>
              <a:t> s </a:t>
            </a:r>
            <a:r>
              <a:rPr lang="en-AU" sz="1800" err="1"/>
              <a:t>odlukom</a:t>
            </a:r>
            <a:r>
              <a:rPr lang="en-AU" sz="1800"/>
              <a:t> </a:t>
            </a:r>
            <a:r>
              <a:rPr lang="en-AU" sz="1800" err="1"/>
              <a:t>koju</a:t>
            </a:r>
            <a:r>
              <a:rPr lang="en-AU" sz="1800"/>
              <a:t> je </a:t>
            </a:r>
            <a:r>
              <a:rPr lang="en-AU" sz="1800" err="1"/>
              <a:t>donijela</a:t>
            </a:r>
            <a:r>
              <a:rPr lang="en-AU" sz="1800"/>
              <a:t> </a:t>
            </a:r>
            <a:r>
              <a:rPr lang="en-AU" sz="1800" err="1"/>
              <a:t>Gradska</a:t>
            </a:r>
            <a:r>
              <a:rPr lang="en-AU" sz="1800"/>
              <a:t> </a:t>
            </a:r>
            <a:r>
              <a:rPr lang="en-AU" sz="1800" err="1"/>
              <a:t>skupština</a:t>
            </a:r>
            <a:r>
              <a:rPr lang="en-AU" sz="1800"/>
              <a:t> u </a:t>
            </a:r>
            <a:r>
              <a:rPr lang="en-AU" sz="1800" err="1"/>
              <a:t>predhodnom</a:t>
            </a:r>
            <a:r>
              <a:rPr lang="en-AU" sz="1800"/>
              <a:t> </a:t>
            </a:r>
            <a:r>
              <a:rPr lang="en-AU" sz="1800" err="1"/>
              <a:t>mandatu</a:t>
            </a:r>
            <a:r>
              <a:rPr lang="en-AU" sz="1800"/>
              <a:t>. A to u </a:t>
            </a:r>
            <a:r>
              <a:rPr lang="en-AU" sz="1800" err="1"/>
              <a:t>ovim</a:t>
            </a:r>
            <a:r>
              <a:rPr lang="en-AU" sz="1800"/>
              <a:t> </a:t>
            </a:r>
            <a:r>
              <a:rPr lang="en-AU" sz="1800" err="1"/>
              <a:t>teškim</a:t>
            </a:r>
            <a:r>
              <a:rPr lang="en-AU" sz="1800"/>
              <a:t> </a:t>
            </a:r>
            <a:r>
              <a:rPr lang="en-AU" sz="1800" err="1"/>
              <a:t>vremenima</a:t>
            </a:r>
            <a:r>
              <a:rPr lang="en-AU" sz="1800"/>
              <a:t> </a:t>
            </a:r>
            <a:r>
              <a:rPr lang="en-AU" sz="1800" err="1"/>
              <a:t>olakšava</a:t>
            </a:r>
            <a:r>
              <a:rPr lang="en-AU" sz="1800"/>
              <a:t> </a:t>
            </a:r>
            <a:r>
              <a:rPr lang="en-AU" sz="1800" err="1"/>
              <a:t>život</a:t>
            </a:r>
            <a:r>
              <a:rPr lang="en-AU" sz="1800"/>
              <a:t> </a:t>
            </a:r>
            <a:r>
              <a:rPr lang="en-AU" sz="1800" err="1"/>
              <a:t>nekoliko</a:t>
            </a:r>
            <a:r>
              <a:rPr lang="en-AU" sz="1800"/>
              <a:t> </a:t>
            </a:r>
            <a:r>
              <a:rPr lang="en-AU" sz="1800" err="1"/>
              <a:t>desetaka</a:t>
            </a:r>
            <a:r>
              <a:rPr lang="en-AU" sz="1800"/>
              <a:t> </a:t>
            </a:r>
            <a:r>
              <a:rPr lang="en-AU" sz="1800" err="1"/>
              <a:t>tisuća</a:t>
            </a:r>
            <a:r>
              <a:rPr lang="en-AU" sz="1800"/>
              <a:t> </a:t>
            </a:r>
            <a:r>
              <a:rPr lang="en-AU" sz="1800" err="1"/>
              <a:t>zagrebačkih</a:t>
            </a:r>
            <a:r>
              <a:rPr lang="en-AU" sz="1800"/>
              <a:t> </a:t>
            </a:r>
            <a:r>
              <a:rPr lang="en-AU" sz="1800" err="1"/>
              <a:t>obitelji</a:t>
            </a:r>
            <a:r>
              <a:rPr lang="en-AU" sz="1800" smtClean="0"/>
              <a:t>.</a:t>
            </a:r>
            <a:endParaRPr lang="hr-HR" sz="1800" smtClean="0"/>
          </a:p>
          <a:p>
            <a:pPr lvl="0">
              <a:lnSpc>
                <a:spcPct val="200000"/>
              </a:lnSpc>
            </a:pPr>
            <a:r>
              <a:rPr lang="en-AU" sz="1800" smtClean="0"/>
              <a:t> </a:t>
            </a:r>
            <a:r>
              <a:rPr lang="hr-HR" sz="1800" smtClean="0"/>
              <a:t>U prostorima Zagrebačkog velesajma </a:t>
            </a:r>
            <a:r>
              <a:rPr lang="hr-HR" sz="1800" b="1" smtClean="0"/>
              <a:t>o</a:t>
            </a:r>
            <a:r>
              <a:rPr lang="en-AU" sz="1800" b="1" err="1" smtClean="0"/>
              <a:t>snovali</a:t>
            </a:r>
            <a:r>
              <a:rPr lang="en-AU" sz="1800" b="1" smtClean="0"/>
              <a:t> </a:t>
            </a:r>
            <a:r>
              <a:rPr lang="en-AU" sz="1800" b="1" err="1"/>
              <a:t>smo</a:t>
            </a:r>
            <a:r>
              <a:rPr lang="en-AU" sz="1800" b="1"/>
              <a:t> i </a:t>
            </a:r>
            <a:r>
              <a:rPr lang="en-AU" sz="1800" b="1" err="1"/>
              <a:t>posebni</a:t>
            </a:r>
            <a:r>
              <a:rPr lang="en-AU" sz="1800" b="1"/>
              <a:t> </a:t>
            </a:r>
            <a:r>
              <a:rPr lang="en-AU" sz="1800" b="1" err="1"/>
              <a:t>odjel</a:t>
            </a:r>
            <a:r>
              <a:rPr lang="en-AU" sz="1800" b="1"/>
              <a:t> </a:t>
            </a:r>
            <a:r>
              <a:rPr lang="en-AU" sz="1800" b="1" err="1"/>
              <a:t>koji</a:t>
            </a:r>
            <a:r>
              <a:rPr lang="en-AU" sz="1800" b="1"/>
              <a:t> se </a:t>
            </a:r>
            <a:r>
              <a:rPr lang="en-AU" sz="1800" b="1" err="1"/>
              <a:t>bavi</a:t>
            </a:r>
            <a:r>
              <a:rPr lang="en-AU" sz="1800" b="1"/>
              <a:t> </a:t>
            </a:r>
            <a:r>
              <a:rPr lang="en-AU" sz="1800" b="1" err="1"/>
              <a:t>samo</a:t>
            </a:r>
            <a:r>
              <a:rPr lang="en-AU" sz="1800" b="1"/>
              <a:t> </a:t>
            </a:r>
            <a:r>
              <a:rPr lang="hr-HR" sz="1800" b="1" smtClean="0"/>
              <a:t>legalizacijom bespravnih objekata.</a:t>
            </a:r>
            <a:endParaRPr lang="hr-HR" sz="1800"/>
          </a:p>
          <a:p>
            <a:pPr>
              <a:lnSpc>
                <a:spcPct val="200000"/>
              </a:lnSpc>
            </a:pPr>
            <a:endParaRPr lang="hr-HR"/>
          </a:p>
        </p:txBody>
      </p:sp>
      <p:pic>
        <p:nvPicPr>
          <p:cNvPr id="4" name="Picture 3" descr="logo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792088" cy="8640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8242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284752"/>
          </a:xfrm>
        </p:spPr>
        <p:txBody>
          <a:bodyPr>
            <a:normAutofit fontScale="90000"/>
          </a:bodyPr>
          <a:lstStyle/>
          <a:p>
            <a:pPr algn="ctr"/>
            <a:r>
              <a:rPr lang="hr-HR" sz="3200" smtClean="0"/>
              <a:t/>
            </a:r>
            <a:br>
              <a:rPr lang="hr-HR" sz="3200" smtClean="0"/>
            </a:br>
            <a:r>
              <a:rPr lang="hr-HR" sz="3200"/>
              <a:t/>
            </a:r>
            <a:br>
              <a:rPr lang="hr-HR" sz="3200"/>
            </a:br>
            <a:r>
              <a:rPr lang="hr-HR" sz="3200" smtClean="0"/>
              <a:t/>
            </a:r>
            <a:br>
              <a:rPr lang="hr-HR" sz="3200" smtClean="0"/>
            </a:br>
            <a:r>
              <a:rPr lang="hr-HR" sz="3200" b="1" smtClean="0"/>
              <a:t>Niže cijene parkiranja, dnevne karte zeta, bolje taxi usluge</a:t>
            </a:r>
            <a:endParaRPr lang="hr-HR" sz="32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hr-HR" smtClean="0"/>
          </a:p>
          <a:p>
            <a:pPr lvl="0">
              <a:lnSpc>
                <a:spcPct val="200000"/>
              </a:lnSpc>
            </a:pPr>
            <a:r>
              <a:rPr lang="en-AU" sz="1800" b="1" smtClean="0"/>
              <a:t>Na </a:t>
            </a:r>
            <a:r>
              <a:rPr lang="en-AU" sz="1800" b="1" err="1"/>
              <a:t>istom</a:t>
            </a:r>
            <a:r>
              <a:rPr lang="en-AU" sz="1800" b="1"/>
              <a:t> </a:t>
            </a:r>
            <a:r>
              <a:rPr lang="en-AU" sz="1800" b="1" err="1"/>
              <a:t>su</a:t>
            </a:r>
            <a:r>
              <a:rPr lang="en-AU" sz="1800" b="1"/>
              <a:t> </a:t>
            </a:r>
            <a:r>
              <a:rPr lang="en-AU" sz="1800" b="1" err="1"/>
              <a:t>tragu</a:t>
            </a:r>
            <a:r>
              <a:rPr lang="en-AU" sz="1800" b="1"/>
              <a:t> i </a:t>
            </a:r>
            <a:endParaRPr lang="hr-HR" sz="1800" b="1" smtClean="0"/>
          </a:p>
          <a:p>
            <a:pPr lvl="0">
              <a:lnSpc>
                <a:spcPct val="200000"/>
              </a:lnSpc>
            </a:pPr>
            <a:endParaRPr lang="hr-HR" sz="1800" smtClean="0"/>
          </a:p>
          <a:p>
            <a:pPr lvl="1">
              <a:lnSpc>
                <a:spcPct val="200000"/>
              </a:lnSpc>
            </a:pPr>
            <a:r>
              <a:rPr lang="en-AU" sz="1800" err="1" smtClean="0"/>
              <a:t>niže</a:t>
            </a:r>
            <a:r>
              <a:rPr lang="en-AU" sz="1800" smtClean="0"/>
              <a:t> </a:t>
            </a:r>
            <a:r>
              <a:rPr lang="en-AU" sz="1800" err="1"/>
              <a:t>cijene</a:t>
            </a:r>
            <a:r>
              <a:rPr lang="en-AU" sz="1800"/>
              <a:t> </a:t>
            </a:r>
            <a:r>
              <a:rPr lang="en-AU" sz="1800" err="1" smtClean="0"/>
              <a:t>parkiranja</a:t>
            </a:r>
            <a:r>
              <a:rPr lang="hr-HR" sz="1800" smtClean="0"/>
              <a:t>;</a:t>
            </a:r>
          </a:p>
          <a:p>
            <a:pPr lvl="1">
              <a:lnSpc>
                <a:spcPct val="200000"/>
              </a:lnSpc>
            </a:pPr>
            <a:r>
              <a:rPr lang="en-AU" sz="1800" err="1" smtClean="0"/>
              <a:t>niže</a:t>
            </a:r>
            <a:r>
              <a:rPr lang="en-AU" sz="1800" smtClean="0"/>
              <a:t> </a:t>
            </a:r>
            <a:r>
              <a:rPr lang="en-AU" sz="1800" err="1"/>
              <a:t>cijene</a:t>
            </a:r>
            <a:r>
              <a:rPr lang="en-AU" sz="1800"/>
              <a:t> </a:t>
            </a:r>
            <a:r>
              <a:rPr lang="en-AU" sz="1800" err="1"/>
              <a:t>dnevne</a:t>
            </a:r>
            <a:r>
              <a:rPr lang="en-AU" sz="1800"/>
              <a:t> </a:t>
            </a:r>
            <a:r>
              <a:rPr lang="en-AU" sz="1800" err="1"/>
              <a:t>karte</a:t>
            </a:r>
            <a:r>
              <a:rPr lang="en-AU" sz="1800"/>
              <a:t> </a:t>
            </a:r>
            <a:r>
              <a:rPr lang="en-AU" sz="1800" smtClean="0"/>
              <a:t>ZET-a</a:t>
            </a:r>
            <a:r>
              <a:rPr lang="hr-HR" sz="1800" smtClean="0"/>
              <a:t> i</a:t>
            </a:r>
          </a:p>
          <a:p>
            <a:pPr lvl="1">
              <a:lnSpc>
                <a:spcPct val="200000"/>
              </a:lnSpc>
            </a:pPr>
            <a:r>
              <a:rPr lang="en-AU" sz="1800" err="1" smtClean="0"/>
              <a:t>liberalizacija</a:t>
            </a:r>
            <a:r>
              <a:rPr lang="en-AU" sz="1800" smtClean="0"/>
              <a:t> </a:t>
            </a:r>
            <a:r>
              <a:rPr lang="en-AU" sz="1800"/>
              <a:t>i </a:t>
            </a:r>
            <a:r>
              <a:rPr lang="en-AU" sz="1800" err="1"/>
              <a:t>podizanje</a:t>
            </a:r>
            <a:r>
              <a:rPr lang="en-AU" sz="1800"/>
              <a:t> </a:t>
            </a:r>
            <a:r>
              <a:rPr lang="en-AU" sz="1800" err="1"/>
              <a:t>kvalitete</a:t>
            </a:r>
            <a:r>
              <a:rPr lang="en-AU" sz="1800"/>
              <a:t> </a:t>
            </a:r>
            <a:r>
              <a:rPr lang="en-AU" sz="1800" err="1" smtClean="0"/>
              <a:t>taksi-usluga</a:t>
            </a:r>
            <a:r>
              <a:rPr lang="en-AU" sz="1800"/>
              <a:t>;</a:t>
            </a:r>
            <a:endParaRPr lang="hr-HR" sz="1800"/>
          </a:p>
          <a:p>
            <a:pPr>
              <a:lnSpc>
                <a:spcPct val="200000"/>
              </a:lnSpc>
            </a:pPr>
            <a:endParaRPr lang="hr-HR" sz="1800"/>
          </a:p>
        </p:txBody>
      </p:sp>
      <p:pic>
        <p:nvPicPr>
          <p:cNvPr id="4" name="Picture 3" descr="logo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792088" cy="8640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56593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600" b="1" smtClean="0"/>
              <a:t>1000 parcela za Gradske vrtove</a:t>
            </a:r>
            <a:endParaRPr lang="hr-HR" sz="36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200000"/>
              </a:lnSpc>
            </a:pPr>
            <a:endParaRPr lang="hr-HR" sz="1800" smtClean="0"/>
          </a:p>
          <a:p>
            <a:pPr lvl="0">
              <a:lnSpc>
                <a:spcPct val="200000"/>
              </a:lnSpc>
            </a:pPr>
            <a:r>
              <a:rPr lang="en-AU" sz="1800" smtClean="0"/>
              <a:t>U </a:t>
            </a:r>
            <a:r>
              <a:rPr lang="en-AU" sz="1800" err="1"/>
              <a:t>sklopu</a:t>
            </a:r>
            <a:r>
              <a:rPr lang="en-AU" sz="1800"/>
              <a:t> </a:t>
            </a:r>
            <a:r>
              <a:rPr lang="en-AU" sz="1800" err="1"/>
              <a:t>projekta</a:t>
            </a:r>
            <a:r>
              <a:rPr lang="en-AU" sz="1800"/>
              <a:t> “Gradski </a:t>
            </a:r>
            <a:r>
              <a:rPr lang="en-AU" sz="1800" err="1"/>
              <a:t>vrtovi</a:t>
            </a:r>
            <a:r>
              <a:rPr lang="en-AU" sz="1800"/>
              <a:t>”, </a:t>
            </a:r>
            <a:r>
              <a:rPr lang="en-AU" sz="1800" b="1" err="1"/>
              <a:t>građanima</a:t>
            </a:r>
            <a:r>
              <a:rPr lang="en-AU" sz="1800" b="1"/>
              <a:t> </a:t>
            </a:r>
            <a:r>
              <a:rPr lang="en-AU" sz="1800" b="1" err="1"/>
              <a:t>smo</a:t>
            </a:r>
            <a:r>
              <a:rPr lang="en-AU" sz="1800" b="1"/>
              <a:t> </a:t>
            </a:r>
            <a:r>
              <a:rPr lang="en-AU" sz="1800" b="1" err="1"/>
              <a:t>besplatno</a:t>
            </a:r>
            <a:r>
              <a:rPr lang="en-AU" sz="1800" b="1"/>
              <a:t> </a:t>
            </a:r>
            <a:r>
              <a:rPr lang="en-AU" sz="1800" b="1" err="1"/>
              <a:t>ustupili</a:t>
            </a:r>
            <a:r>
              <a:rPr lang="en-AU" sz="1800" b="1"/>
              <a:t> </a:t>
            </a:r>
            <a:r>
              <a:rPr lang="en-AU" sz="1800" b="1" err="1"/>
              <a:t>na</a:t>
            </a:r>
            <a:r>
              <a:rPr lang="en-AU" sz="1800" b="1"/>
              <a:t> </a:t>
            </a:r>
            <a:r>
              <a:rPr lang="en-AU" sz="1800" b="1" err="1"/>
              <a:t>korištenje</a:t>
            </a:r>
            <a:r>
              <a:rPr lang="en-AU" sz="1800" b="1"/>
              <a:t> </a:t>
            </a:r>
            <a:r>
              <a:rPr lang="en-AU" sz="1800" b="1" err="1"/>
              <a:t>više</a:t>
            </a:r>
            <a:r>
              <a:rPr lang="en-AU" sz="1800" b="1"/>
              <a:t> od 1000 </a:t>
            </a:r>
            <a:r>
              <a:rPr lang="en-AU" sz="1800" b="1" err="1"/>
              <a:t>uređenih</a:t>
            </a:r>
            <a:r>
              <a:rPr lang="en-AU" sz="1800" b="1"/>
              <a:t> </a:t>
            </a:r>
            <a:r>
              <a:rPr lang="en-AU" sz="1800" b="1" err="1"/>
              <a:t>parcela</a:t>
            </a:r>
            <a:r>
              <a:rPr lang="en-AU" sz="1800" b="1"/>
              <a:t> </a:t>
            </a:r>
            <a:r>
              <a:rPr lang="en-AU" sz="1800"/>
              <a:t>(</a:t>
            </a:r>
            <a:r>
              <a:rPr lang="en-AU" sz="1800" err="1"/>
              <a:t>veličine</a:t>
            </a:r>
            <a:r>
              <a:rPr lang="en-AU" sz="1800"/>
              <a:t> 50 m2) </a:t>
            </a:r>
            <a:r>
              <a:rPr lang="en-AU" sz="1800" err="1"/>
              <a:t>kako</a:t>
            </a:r>
            <a:r>
              <a:rPr lang="en-AU" sz="1800"/>
              <a:t> bi </a:t>
            </a:r>
            <a:r>
              <a:rPr lang="en-AU" sz="1800" err="1"/>
              <a:t>sami</a:t>
            </a:r>
            <a:r>
              <a:rPr lang="en-AU" sz="1800"/>
              <a:t> </a:t>
            </a:r>
            <a:r>
              <a:rPr lang="en-AU" sz="1800" err="1"/>
              <a:t>mogli</a:t>
            </a:r>
            <a:r>
              <a:rPr lang="en-AU" sz="1800"/>
              <a:t> </a:t>
            </a:r>
            <a:r>
              <a:rPr lang="en-AU" sz="1800" err="1"/>
              <a:t>uzgajati</a:t>
            </a:r>
            <a:r>
              <a:rPr lang="en-AU" sz="1800"/>
              <a:t> </a:t>
            </a:r>
            <a:r>
              <a:rPr lang="en-AU" sz="1800" err="1"/>
              <a:t>povrltarske</a:t>
            </a:r>
            <a:r>
              <a:rPr lang="en-AU" sz="1800"/>
              <a:t> culture. </a:t>
            </a:r>
            <a:endParaRPr lang="hr-HR" sz="1800" smtClean="0"/>
          </a:p>
          <a:p>
            <a:pPr lvl="0">
              <a:lnSpc>
                <a:spcPct val="200000"/>
              </a:lnSpc>
            </a:pPr>
            <a:r>
              <a:rPr lang="hr-HR" sz="1800" smtClean="0"/>
              <a:t>U</a:t>
            </a:r>
            <a:r>
              <a:rPr lang="en-AU" sz="1800" err="1" smtClean="0"/>
              <a:t>ređen</a:t>
            </a:r>
            <a:r>
              <a:rPr lang="en-AU" sz="1800" smtClean="0"/>
              <a:t> </a:t>
            </a:r>
            <a:r>
              <a:rPr lang="hr-HR" sz="1800" smtClean="0"/>
              <a:t>je </a:t>
            </a:r>
            <a:r>
              <a:rPr lang="en-AU" sz="1800" smtClean="0"/>
              <a:t>i </a:t>
            </a:r>
            <a:r>
              <a:rPr lang="en-AU" sz="1800" err="1"/>
              <a:t>opremljen</a:t>
            </a:r>
            <a:r>
              <a:rPr lang="en-AU" sz="1800"/>
              <a:t> </a:t>
            </a:r>
            <a:r>
              <a:rPr lang="en-AU" sz="1800" b="1" err="1"/>
              <a:t>edukativni</a:t>
            </a:r>
            <a:r>
              <a:rPr lang="en-AU" sz="1800" b="1"/>
              <a:t> </a:t>
            </a:r>
            <a:r>
              <a:rPr lang="en-AU" sz="1800" b="1" err="1"/>
              <a:t>centar</a:t>
            </a:r>
            <a:r>
              <a:rPr lang="en-AU" sz="1800" b="1"/>
              <a:t> “</a:t>
            </a:r>
            <a:r>
              <a:rPr lang="en-AU" sz="1800" b="1" err="1"/>
              <a:t>Bogatstvo</a:t>
            </a:r>
            <a:r>
              <a:rPr lang="en-AU" sz="1800" b="1"/>
              <a:t> </a:t>
            </a:r>
            <a:r>
              <a:rPr lang="en-AU" sz="1800" b="1" err="1"/>
              <a:t>svijeta</a:t>
            </a:r>
            <a:r>
              <a:rPr lang="en-AU" sz="1800" b="1"/>
              <a:t> </a:t>
            </a:r>
            <a:r>
              <a:rPr lang="en-AU" sz="1800" b="1" err="1"/>
              <a:t>gljiva</a:t>
            </a:r>
            <a:r>
              <a:rPr lang="en-AU" sz="1800" b="1"/>
              <a:t>”</a:t>
            </a:r>
            <a:r>
              <a:rPr lang="en-AU" sz="1800"/>
              <a:t>; </a:t>
            </a:r>
            <a:endParaRPr lang="hr-HR" sz="1800"/>
          </a:p>
          <a:p>
            <a:endParaRPr lang="hr-HR" sz="1800"/>
          </a:p>
        </p:txBody>
      </p:sp>
      <p:pic>
        <p:nvPicPr>
          <p:cNvPr id="4" name="Picture 3" descr="logo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792088" cy="8640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9708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600" b="1" smtClean="0"/>
              <a:t>Stanovi u vlasništvu grada</a:t>
            </a:r>
            <a:endParaRPr lang="hr-HR" sz="36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hr-HR" smtClean="0"/>
          </a:p>
          <a:p>
            <a:pPr lvl="0"/>
            <a:endParaRPr lang="hr-HR"/>
          </a:p>
          <a:p>
            <a:pPr lvl="0">
              <a:lnSpc>
                <a:spcPct val="200000"/>
              </a:lnSpc>
            </a:pPr>
            <a:r>
              <a:rPr lang="en-AU" sz="1800" err="1" smtClean="0"/>
              <a:t>Nakon</a:t>
            </a:r>
            <a:r>
              <a:rPr lang="en-AU" sz="1800" smtClean="0"/>
              <a:t> </a:t>
            </a:r>
            <a:r>
              <a:rPr lang="en-AU" sz="1800" err="1"/>
              <a:t>višegodišnje</a:t>
            </a:r>
            <a:r>
              <a:rPr lang="en-AU" sz="1800"/>
              <a:t> </a:t>
            </a:r>
            <a:r>
              <a:rPr lang="en-AU" sz="1800" err="1"/>
              <a:t>političke</a:t>
            </a:r>
            <a:r>
              <a:rPr lang="en-AU" sz="1800"/>
              <a:t> </a:t>
            </a:r>
            <a:r>
              <a:rPr lang="en-AU" sz="1800" err="1" smtClean="0"/>
              <a:t>blokade</a:t>
            </a:r>
            <a:endParaRPr lang="hr-HR" sz="1800" smtClean="0"/>
          </a:p>
          <a:p>
            <a:pPr lvl="1">
              <a:lnSpc>
                <a:spcPct val="200000"/>
              </a:lnSpc>
            </a:pPr>
            <a:r>
              <a:rPr lang="en-AU" sz="1600" err="1" smtClean="0"/>
              <a:t>donijeli</a:t>
            </a:r>
            <a:r>
              <a:rPr lang="en-AU" sz="1600" smtClean="0"/>
              <a:t> </a:t>
            </a:r>
            <a:r>
              <a:rPr lang="en-AU" sz="1600" err="1"/>
              <a:t>smo</a:t>
            </a:r>
            <a:r>
              <a:rPr lang="en-AU" sz="1600"/>
              <a:t> </a:t>
            </a:r>
            <a:r>
              <a:rPr lang="en-AU" sz="1600" b="1" err="1" smtClean="0"/>
              <a:t>Odluku</a:t>
            </a:r>
            <a:r>
              <a:rPr lang="en-AU" sz="1600" b="1" smtClean="0"/>
              <a:t>  </a:t>
            </a:r>
            <a:r>
              <a:rPr lang="en-AU" sz="1600" b="1"/>
              <a:t>o </a:t>
            </a:r>
            <a:r>
              <a:rPr lang="en-AU" sz="1600" b="1" err="1"/>
              <a:t>prodaji</a:t>
            </a:r>
            <a:r>
              <a:rPr lang="en-AU" sz="1600" b="1"/>
              <a:t> i </a:t>
            </a:r>
            <a:r>
              <a:rPr lang="en-AU" sz="1600" b="1" err="1"/>
              <a:t>iznajmljivanju</a:t>
            </a:r>
            <a:r>
              <a:rPr lang="en-AU" sz="1600" b="1"/>
              <a:t> </a:t>
            </a:r>
            <a:r>
              <a:rPr lang="en-AU" sz="1600" b="1" err="1"/>
              <a:t>svih</a:t>
            </a:r>
            <a:r>
              <a:rPr lang="en-AU" sz="1600" b="1"/>
              <a:t> </a:t>
            </a:r>
            <a:r>
              <a:rPr lang="en-AU" sz="1600" b="1" err="1"/>
              <a:t>stanova</a:t>
            </a:r>
            <a:r>
              <a:rPr lang="en-AU" sz="1600" b="1"/>
              <a:t> u </a:t>
            </a:r>
            <a:r>
              <a:rPr lang="en-AU" sz="1600" b="1" err="1"/>
              <a:t>vlasništvu</a:t>
            </a:r>
            <a:r>
              <a:rPr lang="en-AU" sz="1600" b="1"/>
              <a:t> </a:t>
            </a:r>
            <a:r>
              <a:rPr lang="en-AU" sz="1600" b="1" smtClean="0"/>
              <a:t>Grada</a:t>
            </a:r>
            <a:r>
              <a:rPr lang="hr-HR" sz="1600" smtClean="0"/>
              <a:t>.</a:t>
            </a:r>
            <a:endParaRPr lang="hr-HR" sz="1600"/>
          </a:p>
          <a:p>
            <a:pPr>
              <a:lnSpc>
                <a:spcPct val="200000"/>
              </a:lnSpc>
            </a:pPr>
            <a:endParaRPr lang="hr-HR"/>
          </a:p>
        </p:txBody>
      </p:sp>
      <p:pic>
        <p:nvPicPr>
          <p:cNvPr id="4" name="Picture 3" descr="logo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792088" cy="8640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5960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792088"/>
          </a:xfrm>
        </p:spPr>
        <p:txBody>
          <a:bodyPr>
            <a:normAutofit/>
          </a:bodyPr>
          <a:lstStyle/>
          <a:p>
            <a:pPr algn="ctr"/>
            <a:r>
              <a:rPr lang="hr-HR" sz="3600" b="1" smtClean="0"/>
              <a:t>Škole i vrtići</a:t>
            </a:r>
            <a:endParaRPr lang="hr-HR" sz="36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>
            <a:noAutofit/>
          </a:bodyPr>
          <a:lstStyle/>
          <a:p>
            <a:pPr lvl="0">
              <a:lnSpc>
                <a:spcPct val="200000"/>
              </a:lnSpc>
            </a:pPr>
            <a:r>
              <a:rPr lang="en-AU" sz="1800" err="1"/>
              <a:t>Unatoč</a:t>
            </a:r>
            <a:r>
              <a:rPr lang="en-AU" sz="1800"/>
              <a:t> </a:t>
            </a:r>
            <a:r>
              <a:rPr lang="en-AU" sz="1800" err="1"/>
              <a:t>krizi</a:t>
            </a:r>
            <a:r>
              <a:rPr lang="en-AU" sz="1800"/>
              <a:t> i </a:t>
            </a:r>
            <a:r>
              <a:rPr lang="en-AU" sz="1800" err="1"/>
              <a:t>oskudici</a:t>
            </a:r>
            <a:r>
              <a:rPr lang="en-AU" sz="1800"/>
              <a:t> u </a:t>
            </a:r>
            <a:r>
              <a:rPr lang="en-AU" sz="1800" err="1"/>
              <a:t>novcu</a:t>
            </a:r>
            <a:r>
              <a:rPr lang="en-AU" sz="1800" smtClean="0"/>
              <a:t>,</a:t>
            </a:r>
            <a:endParaRPr lang="hr-HR" sz="1800" smtClean="0"/>
          </a:p>
          <a:p>
            <a:pPr lvl="1">
              <a:lnSpc>
                <a:spcPct val="200000"/>
              </a:lnSpc>
            </a:pPr>
            <a:r>
              <a:rPr lang="en-AU" sz="1800" smtClean="0"/>
              <a:t> </a:t>
            </a:r>
            <a:r>
              <a:rPr lang="en-AU" sz="1800" b="1" err="1"/>
              <a:t>dovršili</a:t>
            </a:r>
            <a:r>
              <a:rPr lang="en-AU" sz="1800" b="1"/>
              <a:t> </a:t>
            </a:r>
            <a:r>
              <a:rPr lang="en-AU" sz="1800" b="1" err="1"/>
              <a:t>smo</a:t>
            </a:r>
            <a:r>
              <a:rPr lang="en-AU" sz="1800" b="1"/>
              <a:t> i </a:t>
            </a:r>
            <a:r>
              <a:rPr lang="en-AU" sz="1800" b="1" err="1"/>
              <a:t>otvorili</a:t>
            </a:r>
            <a:r>
              <a:rPr lang="en-AU" sz="1800" b="1"/>
              <a:t> u </a:t>
            </a:r>
            <a:r>
              <a:rPr lang="en-AU" sz="1800" b="1" err="1"/>
              <a:t>Vrbanima</a:t>
            </a:r>
            <a:r>
              <a:rPr lang="en-AU" sz="1800" b="1"/>
              <a:t> </a:t>
            </a:r>
            <a:r>
              <a:rPr lang="en-AU" sz="1800" b="1" err="1"/>
              <a:t>najmoderniju</a:t>
            </a:r>
            <a:r>
              <a:rPr lang="en-AU" sz="1800" b="1"/>
              <a:t> </a:t>
            </a:r>
            <a:r>
              <a:rPr lang="en-AU" sz="1800" b="1" err="1"/>
              <a:t>školu</a:t>
            </a:r>
            <a:r>
              <a:rPr lang="en-AU" sz="1800" b="1"/>
              <a:t> i </a:t>
            </a:r>
            <a:r>
              <a:rPr lang="en-AU" sz="1800" b="1" err="1"/>
              <a:t>vrtić</a:t>
            </a:r>
            <a:r>
              <a:rPr lang="en-AU" sz="1800" b="1"/>
              <a:t> u </a:t>
            </a:r>
            <a:r>
              <a:rPr lang="en-AU" sz="1800" b="1" err="1"/>
              <a:t>Hrvatskoj</a:t>
            </a:r>
            <a:r>
              <a:rPr lang="en-AU" sz="1800"/>
              <a:t>, </a:t>
            </a:r>
            <a:endParaRPr lang="hr-HR" sz="1800" smtClean="0"/>
          </a:p>
          <a:p>
            <a:pPr lvl="1">
              <a:lnSpc>
                <a:spcPct val="200000"/>
              </a:lnSpc>
            </a:pPr>
            <a:r>
              <a:rPr lang="en-AU" sz="1800" err="1" smtClean="0"/>
              <a:t>te</a:t>
            </a:r>
            <a:r>
              <a:rPr lang="en-AU" sz="1800" smtClean="0"/>
              <a:t> </a:t>
            </a:r>
            <a:r>
              <a:rPr lang="en-AU" sz="1800"/>
              <a:t>u </a:t>
            </a:r>
            <a:r>
              <a:rPr lang="en-AU" sz="1800" err="1"/>
              <a:t>planiranom</a:t>
            </a:r>
            <a:r>
              <a:rPr lang="en-AU" sz="1800"/>
              <a:t> </a:t>
            </a:r>
            <a:r>
              <a:rPr lang="en-AU" sz="1800" err="1"/>
              <a:t>roku</a:t>
            </a:r>
            <a:r>
              <a:rPr lang="en-AU" sz="1800"/>
              <a:t> </a:t>
            </a:r>
            <a:r>
              <a:rPr lang="en-AU" sz="1800" b="1" err="1"/>
              <a:t>dogradili</a:t>
            </a:r>
            <a:r>
              <a:rPr lang="en-AU" sz="1800" b="1"/>
              <a:t> i </a:t>
            </a:r>
            <a:r>
              <a:rPr lang="en-AU" sz="1800" b="1" err="1"/>
              <a:t>rekonstruirali</a:t>
            </a:r>
            <a:r>
              <a:rPr lang="en-AU" sz="1800" b="1"/>
              <a:t> </a:t>
            </a:r>
            <a:r>
              <a:rPr lang="hr-HR" sz="1800" b="1" smtClean="0"/>
              <a:t>četiri </a:t>
            </a:r>
            <a:r>
              <a:rPr lang="en-AU" sz="1800" b="1" err="1" smtClean="0"/>
              <a:t>osnovne</a:t>
            </a:r>
            <a:r>
              <a:rPr lang="en-AU" sz="1800"/>
              <a:t>, </a:t>
            </a:r>
            <a:r>
              <a:rPr lang="en-AU" sz="1800" b="1" err="1"/>
              <a:t>jednu</a:t>
            </a:r>
            <a:r>
              <a:rPr lang="en-AU" sz="1800" b="1"/>
              <a:t> </a:t>
            </a:r>
            <a:r>
              <a:rPr lang="en-AU" sz="1800" b="1" err="1"/>
              <a:t>srednju</a:t>
            </a:r>
            <a:r>
              <a:rPr lang="en-AU" sz="1800"/>
              <a:t> i </a:t>
            </a:r>
            <a:r>
              <a:rPr lang="hr-HR" sz="1800" b="1" smtClean="0"/>
              <a:t>dvije</a:t>
            </a:r>
            <a:r>
              <a:rPr lang="en-AU" sz="1800" b="1" smtClean="0"/>
              <a:t> </a:t>
            </a:r>
            <a:r>
              <a:rPr lang="en-AU" sz="1800" b="1" err="1"/>
              <a:t>glazbene</a:t>
            </a:r>
            <a:r>
              <a:rPr lang="en-AU" sz="1800" b="1"/>
              <a:t> </a:t>
            </a:r>
            <a:r>
              <a:rPr lang="en-AU" sz="1800" b="1" err="1"/>
              <a:t>škole</a:t>
            </a:r>
            <a:r>
              <a:rPr lang="en-AU" sz="1800"/>
              <a:t>. </a:t>
            </a:r>
            <a:endParaRPr lang="hr-HR" sz="1800" smtClean="0"/>
          </a:p>
          <a:p>
            <a:pPr lvl="1">
              <a:lnSpc>
                <a:spcPct val="200000"/>
              </a:lnSpc>
            </a:pPr>
            <a:r>
              <a:rPr lang="hr-HR" sz="1800" smtClean="0"/>
              <a:t>Nakon više godina zastoja, počeli su</a:t>
            </a:r>
            <a:r>
              <a:rPr lang="en-AU" sz="1800" smtClean="0"/>
              <a:t> </a:t>
            </a:r>
            <a:r>
              <a:rPr lang="en-AU" sz="1800" b="1" err="1"/>
              <a:t>završni</a:t>
            </a:r>
            <a:r>
              <a:rPr lang="en-AU" sz="1800" b="1"/>
              <a:t>  </a:t>
            </a:r>
            <a:r>
              <a:rPr lang="en-AU" sz="1800" b="1" err="1"/>
              <a:t>radovi</a:t>
            </a:r>
            <a:r>
              <a:rPr lang="en-AU" sz="1800" b="1"/>
              <a:t> </a:t>
            </a:r>
            <a:r>
              <a:rPr lang="en-AU" sz="1800" b="1" err="1"/>
              <a:t>na</a:t>
            </a:r>
            <a:r>
              <a:rPr lang="en-AU" sz="1800" b="1"/>
              <a:t> </a:t>
            </a:r>
            <a:r>
              <a:rPr lang="en-AU" sz="1800" b="1" err="1"/>
              <a:t>srednjoj</a:t>
            </a:r>
            <a:r>
              <a:rPr lang="en-AU" sz="1800" b="1"/>
              <a:t> </a:t>
            </a:r>
            <a:r>
              <a:rPr lang="en-AU" sz="1800" b="1" err="1"/>
              <a:t>školi</a:t>
            </a:r>
            <a:r>
              <a:rPr lang="en-AU" sz="1800" b="1"/>
              <a:t> u </a:t>
            </a:r>
            <a:r>
              <a:rPr lang="en-AU" sz="1800" b="1" err="1"/>
              <a:t>Novom</a:t>
            </a:r>
            <a:r>
              <a:rPr lang="en-AU" sz="1800" b="1"/>
              <a:t> </a:t>
            </a:r>
            <a:r>
              <a:rPr lang="en-AU" sz="1800" b="1" err="1" smtClean="0"/>
              <a:t>Jelkovcu</a:t>
            </a:r>
            <a:endParaRPr lang="hr-HR" sz="1800" b="1" smtClean="0"/>
          </a:p>
          <a:p>
            <a:pPr lvl="1">
              <a:lnSpc>
                <a:spcPct val="200000"/>
              </a:lnSpc>
            </a:pPr>
            <a:r>
              <a:rPr lang="en-AU" sz="1800" err="1" smtClean="0"/>
              <a:t>osigurani</a:t>
            </a:r>
            <a:r>
              <a:rPr lang="en-AU" sz="1800" smtClean="0"/>
              <a:t> </a:t>
            </a:r>
            <a:r>
              <a:rPr lang="en-AU" sz="1800" err="1"/>
              <a:t>uvjeti</a:t>
            </a:r>
            <a:r>
              <a:rPr lang="en-AU" sz="1800"/>
              <a:t> za </a:t>
            </a:r>
            <a:r>
              <a:rPr lang="en-AU" sz="1800" b="1" err="1"/>
              <a:t>početak</a:t>
            </a:r>
            <a:r>
              <a:rPr lang="en-AU" sz="1800" b="1"/>
              <a:t> </a:t>
            </a:r>
            <a:r>
              <a:rPr lang="en-AU" sz="1800" b="1" err="1"/>
              <a:t>radova</a:t>
            </a:r>
            <a:r>
              <a:rPr lang="en-AU" sz="1800" b="1"/>
              <a:t> </a:t>
            </a:r>
            <a:r>
              <a:rPr lang="en-AU" sz="1800" b="1" err="1"/>
              <a:t>na</a:t>
            </a:r>
            <a:r>
              <a:rPr lang="en-AU" sz="1800" b="1"/>
              <a:t> </a:t>
            </a:r>
            <a:r>
              <a:rPr lang="en-AU" sz="1800" b="1" err="1"/>
              <a:t>osnovnoj</a:t>
            </a:r>
            <a:r>
              <a:rPr lang="en-AU" sz="1800" b="1"/>
              <a:t> </a:t>
            </a:r>
            <a:r>
              <a:rPr lang="en-AU" sz="1800" b="1" err="1"/>
              <a:t>školi</a:t>
            </a:r>
            <a:r>
              <a:rPr lang="en-AU" sz="1800" b="1"/>
              <a:t> u </a:t>
            </a:r>
            <a:r>
              <a:rPr lang="en-AU" sz="1800" b="1" err="1"/>
              <a:t>naselju</a:t>
            </a:r>
            <a:r>
              <a:rPr lang="en-AU" sz="1800" b="1"/>
              <a:t> </a:t>
            </a:r>
            <a:r>
              <a:rPr lang="en-AU" sz="1800" b="1" err="1" smtClean="0"/>
              <a:t>Iver</a:t>
            </a:r>
            <a:endParaRPr lang="hr-HR" sz="1800"/>
          </a:p>
        </p:txBody>
      </p:sp>
      <p:pic>
        <p:nvPicPr>
          <p:cNvPr id="4" name="Picture 3" descr="logo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792088" cy="8640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2326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sz="4000" b="1" smtClean="0"/>
              <a:t>Šport</a:t>
            </a:r>
            <a:endParaRPr lang="hr-HR" sz="4000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hr-HR" sz="1800" b="1" smtClean="0"/>
          </a:p>
          <a:p>
            <a:pPr lvl="0"/>
            <a:endParaRPr lang="hr-HR" sz="1800" b="1"/>
          </a:p>
          <a:p>
            <a:pPr lvl="0"/>
            <a:r>
              <a:rPr lang="en-AU" sz="1800" b="1" err="1" smtClean="0"/>
              <a:t>Debirokratizirali</a:t>
            </a:r>
            <a:r>
              <a:rPr lang="en-AU" sz="1800" b="1" smtClean="0"/>
              <a:t> </a:t>
            </a:r>
            <a:r>
              <a:rPr lang="en-AU" sz="1800" b="1" err="1"/>
              <a:t>smo</a:t>
            </a:r>
            <a:r>
              <a:rPr lang="en-AU" sz="1800" b="1"/>
              <a:t> i </a:t>
            </a:r>
            <a:r>
              <a:rPr lang="en-AU" sz="1800" b="1" err="1"/>
              <a:t>deblokirali</a:t>
            </a:r>
            <a:r>
              <a:rPr lang="en-AU" sz="1800" b="1"/>
              <a:t> rad </a:t>
            </a:r>
            <a:r>
              <a:rPr lang="en-AU" sz="1800" b="1" err="1"/>
              <a:t>Zagrebačkog</a:t>
            </a:r>
            <a:r>
              <a:rPr lang="en-AU" sz="1800" b="1"/>
              <a:t> </a:t>
            </a:r>
            <a:r>
              <a:rPr lang="en-AU" sz="1800" b="1" err="1"/>
              <a:t>športskog</a:t>
            </a:r>
            <a:r>
              <a:rPr lang="en-AU" sz="1800" b="1"/>
              <a:t> </a:t>
            </a:r>
            <a:r>
              <a:rPr lang="en-AU" sz="1800" b="1" err="1"/>
              <a:t>saveza</a:t>
            </a:r>
            <a:r>
              <a:rPr lang="en-AU" sz="1800"/>
              <a:t> u </a:t>
            </a:r>
            <a:r>
              <a:rPr lang="en-AU" sz="1800" err="1"/>
              <a:t>interesu</a:t>
            </a:r>
            <a:r>
              <a:rPr lang="en-AU" sz="1800"/>
              <a:t> </a:t>
            </a:r>
            <a:r>
              <a:rPr lang="en-AU" sz="1800" err="1"/>
              <a:t>bržeg</a:t>
            </a:r>
            <a:r>
              <a:rPr lang="en-AU" sz="1800"/>
              <a:t> i </a:t>
            </a:r>
            <a:r>
              <a:rPr lang="en-AU" sz="1800" err="1"/>
              <a:t>svrsishodnijeg</a:t>
            </a:r>
            <a:r>
              <a:rPr lang="en-AU" sz="1800"/>
              <a:t> </a:t>
            </a:r>
            <a:r>
              <a:rPr lang="en-AU" sz="1800" err="1"/>
              <a:t>podupiranja</a:t>
            </a:r>
            <a:r>
              <a:rPr lang="en-AU" sz="1800"/>
              <a:t> </a:t>
            </a:r>
            <a:r>
              <a:rPr lang="en-AU" sz="1800" err="1"/>
              <a:t>zagrebačkog</a:t>
            </a:r>
            <a:r>
              <a:rPr lang="en-AU" sz="1800"/>
              <a:t> </a:t>
            </a:r>
            <a:r>
              <a:rPr lang="en-AU" sz="1800" err="1"/>
              <a:t>športa</a:t>
            </a:r>
            <a:r>
              <a:rPr lang="en-AU" sz="1800"/>
              <a:t> i </a:t>
            </a:r>
            <a:r>
              <a:rPr lang="en-AU" sz="1800" err="1"/>
              <a:t>športaša</a:t>
            </a:r>
            <a:r>
              <a:rPr lang="en-AU" sz="1800"/>
              <a:t>. </a:t>
            </a:r>
            <a:endParaRPr lang="hr-HR" sz="1800" smtClean="0"/>
          </a:p>
          <a:p>
            <a:pPr lvl="0"/>
            <a:endParaRPr lang="hr-HR" sz="1800"/>
          </a:p>
          <a:p>
            <a:pPr lvl="0"/>
            <a:r>
              <a:rPr lang="en-AU" sz="1800" smtClean="0"/>
              <a:t>U </a:t>
            </a:r>
            <a:r>
              <a:rPr lang="en-AU" sz="1800" err="1"/>
              <a:t>Gradskom</a:t>
            </a:r>
            <a:r>
              <a:rPr lang="en-AU" sz="1800"/>
              <a:t> </a:t>
            </a:r>
            <a:r>
              <a:rPr lang="en-AU" sz="1800" err="1"/>
              <a:t>kontrolnom</a:t>
            </a:r>
            <a:r>
              <a:rPr lang="en-AU" sz="1800"/>
              <a:t> </a:t>
            </a:r>
            <a:r>
              <a:rPr lang="en-AU" sz="1800" err="1"/>
              <a:t>uredu</a:t>
            </a:r>
            <a:r>
              <a:rPr lang="en-AU" sz="1800"/>
              <a:t> </a:t>
            </a:r>
            <a:r>
              <a:rPr lang="en-AU" sz="1800" err="1"/>
              <a:t>utemeljena</a:t>
            </a:r>
            <a:r>
              <a:rPr lang="en-AU" sz="1800"/>
              <a:t> je i</a:t>
            </a:r>
            <a:r>
              <a:rPr lang="en-AU" sz="1800" b="1"/>
              <a:t> </a:t>
            </a:r>
            <a:r>
              <a:rPr lang="en-AU" sz="1800" b="1" err="1"/>
              <a:t>športska</a:t>
            </a:r>
            <a:r>
              <a:rPr lang="en-AU" sz="1800" b="1"/>
              <a:t> </a:t>
            </a:r>
            <a:r>
              <a:rPr lang="en-AU" sz="1800" b="1" err="1"/>
              <a:t>inspekcija</a:t>
            </a:r>
            <a:r>
              <a:rPr lang="en-AU" sz="1800"/>
              <a:t>; </a:t>
            </a:r>
            <a:endParaRPr lang="hr-HR" sz="1800"/>
          </a:p>
          <a:p>
            <a:endParaRPr lang="hr-HR"/>
          </a:p>
        </p:txBody>
      </p:sp>
      <p:pic>
        <p:nvPicPr>
          <p:cNvPr id="4" name="Picture 3" descr="logo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792088" cy="8640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663171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103</TotalTime>
  <Words>787</Words>
  <Application>Microsoft Office PowerPoint</Application>
  <PresentationFormat>On-screen Show (4:3)</PresentationFormat>
  <Paragraphs>87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GRAD ZAGREB GRADONAČELNIK „100 DANA”</vt:lpstr>
      <vt:lpstr>„100 DANA”</vt:lpstr>
      <vt:lpstr>      Besplatni udžbenici / Pravedniji oblik participacije  roditelja u troškovima za vrtiće i jaslice</vt:lpstr>
      <vt:lpstr>Dvostruko niži komunalni doprinos</vt:lpstr>
      <vt:lpstr>   Niže cijene parkiranja, dnevne karte zeta, bolje taxi usluge</vt:lpstr>
      <vt:lpstr>1000 parcela za Gradske vrtove</vt:lpstr>
      <vt:lpstr>Stanovi u vlasništvu grada</vt:lpstr>
      <vt:lpstr>Škole i vrtići</vt:lpstr>
      <vt:lpstr>Šport</vt:lpstr>
      <vt:lpstr>Reciklaža / Renta za Jakuševčane</vt:lpstr>
      <vt:lpstr> 2500 prijedloga za promjenu GUP-ova Zagreba i Sesveta</vt:lpstr>
      <vt:lpstr>Među ostalim…</vt:lpstr>
      <vt:lpstr>Rekonstrukcija uprave</vt:lpstr>
      <vt:lpstr>Financijska konsolidacija Holdinga</vt:lpstr>
      <vt:lpstr>Naš rad prepoznaju i drugi</vt:lpstr>
      <vt:lpstr>  Hvala na pažnji ! </vt:lpstr>
    </vt:vector>
  </TitlesOfParts>
  <Company>Grad Zagreb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Koraljka Eterović</dc:creator>
  <cp:lastModifiedBy>Koraljka Eterović</cp:lastModifiedBy>
  <cp:revision>28</cp:revision>
  <cp:lastPrinted>2013-11-11T07:11:55Z</cp:lastPrinted>
  <dcterms:created xsi:type="dcterms:W3CDTF">2013-11-07T12:17:50Z</dcterms:created>
  <dcterms:modified xsi:type="dcterms:W3CDTF">2013-11-11T08:33:01Z</dcterms:modified>
</cp:coreProperties>
</file>